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8"/>
  </p:handoutMasterIdLst>
  <p:sldIdLst>
    <p:sldId id="257" r:id="rId3"/>
    <p:sldId id="544" r:id="rId4"/>
    <p:sldId id="557" r:id="rId5"/>
    <p:sldId id="558" r:id="rId7"/>
    <p:sldId id="559" r:id="rId8"/>
    <p:sldId id="545" r:id="rId9"/>
    <p:sldId id="546" r:id="rId10"/>
    <p:sldId id="547" r:id="rId11"/>
    <p:sldId id="548" r:id="rId12"/>
    <p:sldId id="549" r:id="rId13"/>
    <p:sldId id="550" r:id="rId14"/>
    <p:sldId id="551" r:id="rId15"/>
    <p:sldId id="552" r:id="rId16"/>
    <p:sldId id="553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0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0000FF"/>
    <a:srgbClr val="F8F9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336" y="456"/>
      </p:cViewPr>
      <p:guideLst>
        <p:guide orient="horz" pos="300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B86ED7-0BEB-44DA-94FA-92027AEDAD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2757B0-8863-423A-8DDA-E300D53254B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5E079-91C9-4529-9410-9F931421E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A6D2-67C7-4074-A2AC-EA2AF517FE3C}" type="slidenum">
              <a:rPr lang="zh-CN" altLang="en-US" smtClean="0"/>
            </a:fld>
            <a:endParaRPr lang="zh-CN" altLang="en-US"/>
          </a:p>
        </p:txBody>
      </p:sp>
      <p:sp>
        <p:nvSpPr>
          <p:cNvPr id="7" name="任意多边形: 形状 6"/>
          <p:cNvSpPr/>
          <p:nvPr userDrawn="1"/>
        </p:nvSpPr>
        <p:spPr>
          <a:xfrm>
            <a:off x="8391526" y="0"/>
            <a:ext cx="3800475" cy="3429000"/>
          </a:xfrm>
          <a:custGeom>
            <a:avLst/>
            <a:gdLst>
              <a:gd name="connsiteX0" fmla="*/ 0 w 3800475"/>
              <a:gd name="connsiteY0" fmla="*/ 0 h 3429000"/>
              <a:gd name="connsiteX1" fmla="*/ 3239716 w 3800475"/>
              <a:gd name="connsiteY1" fmla="*/ 0 h 3429000"/>
              <a:gd name="connsiteX2" fmla="*/ 3800475 w 3800475"/>
              <a:gd name="connsiteY2" fmla="*/ 560759 h 3429000"/>
              <a:gd name="connsiteX3" fmla="*/ 3800475 w 3800475"/>
              <a:gd name="connsiteY3" fmla="*/ 3429000 h 3429000"/>
              <a:gd name="connsiteX4" fmla="*/ 3429000 w 3800475"/>
              <a:gd name="connsiteY4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00475" h="3429000">
                <a:moveTo>
                  <a:pt x="0" y="0"/>
                </a:moveTo>
                <a:lnTo>
                  <a:pt x="3239716" y="0"/>
                </a:lnTo>
                <a:lnTo>
                  <a:pt x="3800475" y="560759"/>
                </a:lnTo>
                <a:lnTo>
                  <a:pt x="3800475" y="3429000"/>
                </a:lnTo>
                <a:lnTo>
                  <a:pt x="3429000" y="342900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游戏机&#10;&#10;描述已自动生成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9" t="351" r="22000" b="2858"/>
          <a:stretch>
            <a:fillRect/>
          </a:stretch>
        </p:blipFill>
        <p:spPr>
          <a:xfrm>
            <a:off x="5898358" y="564358"/>
            <a:ext cx="6293643" cy="6293643"/>
          </a:xfrm>
          <a:custGeom>
            <a:avLst/>
            <a:gdLst>
              <a:gd name="connsiteX0" fmla="*/ 6293643 w 6293643"/>
              <a:gd name="connsiteY0" fmla="*/ 0 h 6293643"/>
              <a:gd name="connsiteX1" fmla="*/ 6293643 w 6293643"/>
              <a:gd name="connsiteY1" fmla="*/ 3239716 h 6293643"/>
              <a:gd name="connsiteX2" fmla="*/ 3239716 w 6293643"/>
              <a:gd name="connsiteY2" fmla="*/ 6293643 h 6293643"/>
              <a:gd name="connsiteX3" fmla="*/ 0 w 6293643"/>
              <a:gd name="connsiteY3" fmla="*/ 6293643 h 6293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3643" h="6293643">
                <a:moveTo>
                  <a:pt x="6293643" y="0"/>
                </a:moveTo>
                <a:lnTo>
                  <a:pt x="6293643" y="3239716"/>
                </a:lnTo>
                <a:lnTo>
                  <a:pt x="3239716" y="6293643"/>
                </a:lnTo>
                <a:lnTo>
                  <a:pt x="0" y="6293643"/>
                </a:lnTo>
                <a:close/>
              </a:path>
            </a:pathLst>
          </a:custGeom>
        </p:spPr>
      </p:pic>
      <p:cxnSp>
        <p:nvCxnSpPr>
          <p:cNvPr id="9" name="直接连接符 8"/>
          <p:cNvCxnSpPr/>
          <p:nvPr userDrawn="1"/>
        </p:nvCxnSpPr>
        <p:spPr>
          <a:xfrm flipH="1">
            <a:off x="10125780" y="4510564"/>
            <a:ext cx="1645920" cy="164592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898358" y="2375207"/>
            <a:ext cx="4271816" cy="4271816"/>
          </a:xfrm>
          <a:prstGeom prst="line">
            <a:avLst/>
          </a:prstGeom>
          <a:ln w="9525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5E079-91C9-4529-9410-9F931421E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A6D2-67C7-4074-A2AC-EA2AF517F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5E079-91C9-4529-9410-9F931421E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A6D2-67C7-4074-A2AC-EA2AF517F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5609337" y="6474546"/>
            <a:ext cx="973327" cy="166715"/>
            <a:chOff x="8900934" y="1336419"/>
            <a:chExt cx="1917477" cy="328433"/>
          </a:xfrm>
        </p:grpSpPr>
        <p:sp>
          <p:nvSpPr>
            <p:cNvPr id="8" name="iconfont-11145-7069158"/>
            <p:cNvSpPr>
              <a:spLocks noChangeAspect="1"/>
            </p:cNvSpPr>
            <p:nvPr/>
          </p:nvSpPr>
          <p:spPr bwMode="auto">
            <a:xfrm>
              <a:off x="10427726" y="1336419"/>
              <a:ext cx="390685" cy="328433"/>
            </a:xfrm>
            <a:custGeom>
              <a:avLst/>
              <a:gdLst>
                <a:gd name="T0" fmla="*/ 9644 w 11048"/>
                <a:gd name="T1" fmla="*/ 5110 h 9288"/>
                <a:gd name="T2" fmla="*/ 6188 w 11048"/>
                <a:gd name="T3" fmla="*/ 8566 h 9288"/>
                <a:gd name="T4" fmla="*/ 6188 w 11048"/>
                <a:gd name="T5" fmla="*/ 9132 h 9288"/>
                <a:gd name="T6" fmla="*/ 6754 w 11048"/>
                <a:gd name="T7" fmla="*/ 9132 h 9288"/>
                <a:gd name="T8" fmla="*/ 10892 w 11048"/>
                <a:gd name="T9" fmla="*/ 4994 h 9288"/>
                <a:gd name="T10" fmla="*/ 10892 w 11048"/>
                <a:gd name="T11" fmla="*/ 4428 h 9288"/>
                <a:gd name="T12" fmla="*/ 6653 w 11048"/>
                <a:gd name="T13" fmla="*/ 156 h 9288"/>
                <a:gd name="T14" fmla="*/ 6087 w 11048"/>
                <a:gd name="T15" fmla="*/ 156 h 9288"/>
                <a:gd name="T16" fmla="*/ 6087 w 11048"/>
                <a:gd name="T17" fmla="*/ 722 h 9288"/>
                <a:gd name="T18" fmla="*/ 9643 w 11048"/>
                <a:gd name="T19" fmla="*/ 4310 h 9288"/>
                <a:gd name="T20" fmla="*/ 400 w 11048"/>
                <a:gd name="T21" fmla="*/ 4311 h 9288"/>
                <a:gd name="T22" fmla="*/ 0 w 11048"/>
                <a:gd name="T23" fmla="*/ 4711 h 9288"/>
                <a:gd name="T24" fmla="*/ 400 w 11048"/>
                <a:gd name="T25" fmla="*/ 5111 h 9288"/>
                <a:gd name="T26" fmla="*/ 9644 w 11048"/>
                <a:gd name="T27" fmla="*/ 5110 h 9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48" h="9288">
                  <a:moveTo>
                    <a:pt x="9644" y="5110"/>
                  </a:moveTo>
                  <a:lnTo>
                    <a:pt x="6188" y="8566"/>
                  </a:lnTo>
                  <a:cubicBezTo>
                    <a:pt x="6032" y="8722"/>
                    <a:pt x="6032" y="8975"/>
                    <a:pt x="6188" y="9132"/>
                  </a:cubicBezTo>
                  <a:cubicBezTo>
                    <a:pt x="6345" y="9288"/>
                    <a:pt x="6598" y="9288"/>
                    <a:pt x="6754" y="9132"/>
                  </a:cubicBezTo>
                  <a:lnTo>
                    <a:pt x="10892" y="4994"/>
                  </a:lnTo>
                  <a:cubicBezTo>
                    <a:pt x="11048" y="4838"/>
                    <a:pt x="11048" y="4584"/>
                    <a:pt x="10892" y="4428"/>
                  </a:cubicBezTo>
                  <a:lnTo>
                    <a:pt x="6653" y="156"/>
                  </a:lnTo>
                  <a:cubicBezTo>
                    <a:pt x="6496" y="0"/>
                    <a:pt x="6243" y="0"/>
                    <a:pt x="6087" y="156"/>
                  </a:cubicBezTo>
                  <a:cubicBezTo>
                    <a:pt x="5931" y="312"/>
                    <a:pt x="5931" y="565"/>
                    <a:pt x="6087" y="722"/>
                  </a:cubicBezTo>
                  <a:lnTo>
                    <a:pt x="9643" y="4310"/>
                  </a:lnTo>
                  <a:lnTo>
                    <a:pt x="400" y="4311"/>
                  </a:lnTo>
                  <a:cubicBezTo>
                    <a:pt x="179" y="4311"/>
                    <a:pt x="0" y="4490"/>
                    <a:pt x="0" y="4711"/>
                  </a:cubicBezTo>
                  <a:cubicBezTo>
                    <a:pt x="0" y="4932"/>
                    <a:pt x="179" y="5111"/>
                    <a:pt x="400" y="5111"/>
                  </a:cubicBezTo>
                  <a:lnTo>
                    <a:pt x="9644" y="5110"/>
                  </a:ln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</p:sp>
        <p:sp>
          <p:nvSpPr>
            <p:cNvPr id="9" name="iconfont-11145-7069158"/>
            <p:cNvSpPr>
              <a:spLocks noChangeAspect="1"/>
            </p:cNvSpPr>
            <p:nvPr/>
          </p:nvSpPr>
          <p:spPr bwMode="auto">
            <a:xfrm flipH="1">
              <a:off x="8900934" y="1336419"/>
              <a:ext cx="390686" cy="328433"/>
            </a:xfrm>
            <a:custGeom>
              <a:avLst/>
              <a:gdLst>
                <a:gd name="T0" fmla="*/ 9644 w 11048"/>
                <a:gd name="T1" fmla="*/ 5110 h 9288"/>
                <a:gd name="T2" fmla="*/ 6188 w 11048"/>
                <a:gd name="T3" fmla="*/ 8566 h 9288"/>
                <a:gd name="T4" fmla="*/ 6188 w 11048"/>
                <a:gd name="T5" fmla="*/ 9132 h 9288"/>
                <a:gd name="T6" fmla="*/ 6754 w 11048"/>
                <a:gd name="T7" fmla="*/ 9132 h 9288"/>
                <a:gd name="T8" fmla="*/ 10892 w 11048"/>
                <a:gd name="T9" fmla="*/ 4994 h 9288"/>
                <a:gd name="T10" fmla="*/ 10892 w 11048"/>
                <a:gd name="T11" fmla="*/ 4428 h 9288"/>
                <a:gd name="T12" fmla="*/ 6653 w 11048"/>
                <a:gd name="T13" fmla="*/ 156 h 9288"/>
                <a:gd name="T14" fmla="*/ 6087 w 11048"/>
                <a:gd name="T15" fmla="*/ 156 h 9288"/>
                <a:gd name="T16" fmla="*/ 6087 w 11048"/>
                <a:gd name="T17" fmla="*/ 722 h 9288"/>
                <a:gd name="T18" fmla="*/ 9643 w 11048"/>
                <a:gd name="T19" fmla="*/ 4310 h 9288"/>
                <a:gd name="T20" fmla="*/ 400 w 11048"/>
                <a:gd name="T21" fmla="*/ 4311 h 9288"/>
                <a:gd name="T22" fmla="*/ 0 w 11048"/>
                <a:gd name="T23" fmla="*/ 4711 h 9288"/>
                <a:gd name="T24" fmla="*/ 400 w 11048"/>
                <a:gd name="T25" fmla="*/ 5111 h 9288"/>
                <a:gd name="T26" fmla="*/ 9644 w 11048"/>
                <a:gd name="T27" fmla="*/ 5110 h 9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48" h="9288">
                  <a:moveTo>
                    <a:pt x="9644" y="5110"/>
                  </a:moveTo>
                  <a:lnTo>
                    <a:pt x="6188" y="8566"/>
                  </a:lnTo>
                  <a:cubicBezTo>
                    <a:pt x="6032" y="8722"/>
                    <a:pt x="6032" y="8975"/>
                    <a:pt x="6188" y="9132"/>
                  </a:cubicBezTo>
                  <a:cubicBezTo>
                    <a:pt x="6345" y="9288"/>
                    <a:pt x="6598" y="9288"/>
                    <a:pt x="6754" y="9132"/>
                  </a:cubicBezTo>
                  <a:lnTo>
                    <a:pt x="10892" y="4994"/>
                  </a:lnTo>
                  <a:cubicBezTo>
                    <a:pt x="11048" y="4838"/>
                    <a:pt x="11048" y="4584"/>
                    <a:pt x="10892" y="4428"/>
                  </a:cubicBezTo>
                  <a:lnTo>
                    <a:pt x="6653" y="156"/>
                  </a:lnTo>
                  <a:cubicBezTo>
                    <a:pt x="6496" y="0"/>
                    <a:pt x="6243" y="0"/>
                    <a:pt x="6087" y="156"/>
                  </a:cubicBezTo>
                  <a:cubicBezTo>
                    <a:pt x="5931" y="312"/>
                    <a:pt x="5931" y="565"/>
                    <a:pt x="6087" y="722"/>
                  </a:cubicBezTo>
                  <a:lnTo>
                    <a:pt x="9643" y="4310"/>
                  </a:lnTo>
                  <a:lnTo>
                    <a:pt x="400" y="4311"/>
                  </a:lnTo>
                  <a:cubicBezTo>
                    <a:pt x="179" y="4311"/>
                    <a:pt x="0" y="4490"/>
                    <a:pt x="0" y="4711"/>
                  </a:cubicBezTo>
                  <a:cubicBezTo>
                    <a:pt x="0" y="4932"/>
                    <a:pt x="179" y="5111"/>
                    <a:pt x="400" y="5111"/>
                  </a:cubicBezTo>
                  <a:lnTo>
                    <a:pt x="9644" y="511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</p:sp>
      </p:grpSp>
      <p:sp>
        <p:nvSpPr>
          <p:cNvPr id="5" name="灯片编号占位符 5"/>
          <p:cNvSpPr txBox="1"/>
          <p:nvPr userDrawn="1"/>
        </p:nvSpPr>
        <p:spPr>
          <a:xfrm>
            <a:off x="5812076" y="6402070"/>
            <a:ext cx="567848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BE7A6D2-67C7-4074-A2AC-EA2AF517FE3C}" type="slidenum"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fld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5E079-91C9-4529-9410-9F931421E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5E079-91C9-4529-9410-9F931421E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A6D2-67C7-4074-A2AC-EA2AF517F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5E079-91C9-4529-9410-9F931421E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A6D2-67C7-4074-A2AC-EA2AF517F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5E079-91C9-4529-9410-9F931421E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A6D2-67C7-4074-A2AC-EA2AF517F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5E079-91C9-4529-9410-9F931421E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A6D2-67C7-4074-A2AC-EA2AF517F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5E079-91C9-4529-9410-9F931421E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A6D2-67C7-4074-A2AC-EA2AF517F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5E079-91C9-4529-9410-9F931421E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A6D2-67C7-4074-A2AC-EA2AF517F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5E079-91C9-4529-9410-9F931421E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7A6D2-67C7-4074-A2AC-EA2AF517FE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4905" y="1078230"/>
            <a:ext cx="5669280" cy="2584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5400" b="1" dirty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浙江省学生资助</a:t>
            </a:r>
            <a:endParaRPr lang="zh-CN" altLang="en-US" sz="5400" b="1" dirty="0">
              <a:solidFill>
                <a:schemeClr val="accent5">
                  <a:lumMod val="50000"/>
                </a:schemeClr>
              </a:solidFill>
              <a:cs typeface="+mn-ea"/>
              <a:sym typeface="+mn-lt"/>
            </a:endParaRPr>
          </a:p>
          <a:p>
            <a:pPr algn="l"/>
            <a:r>
              <a:rPr lang="en-US" altLang="zh-CN" sz="5400" b="1" dirty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5400" b="1" dirty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一窗受理</a:t>
            </a:r>
            <a:r>
              <a:rPr lang="en-US" altLang="zh-CN" sz="5400" b="1" dirty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5400" b="1" dirty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平台</a:t>
            </a:r>
            <a:endParaRPr lang="zh-CN" altLang="en-US" sz="5400" b="1" dirty="0">
              <a:solidFill>
                <a:schemeClr val="accent5">
                  <a:lumMod val="50000"/>
                </a:schemeClr>
              </a:solidFill>
              <a:cs typeface="+mn-ea"/>
              <a:sym typeface="+mn-lt"/>
            </a:endParaRPr>
          </a:p>
          <a:p>
            <a:pPr algn="l"/>
            <a:r>
              <a:rPr lang="zh-CN" altLang="en-US" sz="5400" b="1" dirty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教师审核操作指南</a:t>
            </a:r>
            <a:endParaRPr lang="en-US" altLang="zh-CN" sz="5400" b="1" dirty="0">
              <a:solidFill>
                <a:schemeClr val="accent5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9550" y="395541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登录网址：https://zhzz.zjedu.gov.cn/#/login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201160" y="2671445"/>
            <a:ext cx="667258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2E75B6"/>
                </a:solidFill>
                <a:sym typeface="+mn-ea"/>
              </a:rPr>
              <a:t>业务审核教程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 rot="0">
            <a:off x="1941830" y="1861820"/>
            <a:ext cx="2560320" cy="2560320"/>
            <a:chOff x="1219200" y="2293620"/>
            <a:chExt cx="2560320" cy="2560320"/>
          </a:xfrm>
        </p:grpSpPr>
        <p:sp>
          <p:nvSpPr>
            <p:cNvPr id="5" name="菱形 4"/>
            <p:cNvSpPr/>
            <p:nvPr/>
          </p:nvSpPr>
          <p:spPr>
            <a:xfrm>
              <a:off x="1219200" y="2293620"/>
              <a:ext cx="2560320" cy="2560320"/>
            </a:xfrm>
            <a:prstGeom prst="diamond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406994" y="3103523"/>
              <a:ext cx="184731" cy="4947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4140000" y="3952800"/>
            <a:ext cx="5126400" cy="0"/>
          </a:xfrm>
          <a:prstGeom prst="line">
            <a:avLst/>
          </a:prstGeom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: 形状 18"/>
          <p:cNvSpPr/>
          <p:nvPr/>
        </p:nvSpPr>
        <p:spPr>
          <a:xfrm>
            <a:off x="0" y="1343473"/>
            <a:ext cx="3167233" cy="4416186"/>
          </a:xfrm>
          <a:custGeom>
            <a:avLst/>
            <a:gdLst>
              <a:gd name="connsiteX0" fmla="*/ 0 w 3167233"/>
              <a:gd name="connsiteY0" fmla="*/ 0 h 4416186"/>
              <a:gd name="connsiteX1" fmla="*/ 3167233 w 3167233"/>
              <a:gd name="connsiteY1" fmla="*/ 3154722 h 4416186"/>
              <a:gd name="connsiteX2" fmla="*/ 1910752 w 3167233"/>
              <a:gd name="connsiteY2" fmla="*/ 4416186 h 4416186"/>
              <a:gd name="connsiteX3" fmla="*/ 0 w 3167233"/>
              <a:gd name="connsiteY3" fmla="*/ 2512981 h 441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7233" h="4416186">
                <a:moveTo>
                  <a:pt x="0" y="0"/>
                </a:moveTo>
                <a:lnTo>
                  <a:pt x="3167233" y="3154722"/>
                </a:lnTo>
                <a:lnTo>
                  <a:pt x="1910752" y="4416186"/>
                </a:lnTo>
                <a:lnTo>
                  <a:pt x="0" y="2512981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图片包含 游戏机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9" t="351" r="22000" b="2858"/>
          <a:stretch>
            <a:fillRect/>
          </a:stretch>
        </p:blipFill>
        <p:spPr>
          <a:xfrm>
            <a:off x="8557260" y="3223260"/>
            <a:ext cx="3634741" cy="3634741"/>
          </a:xfrm>
          <a:custGeom>
            <a:avLst/>
            <a:gdLst>
              <a:gd name="connsiteX0" fmla="*/ 6293643 w 6293643"/>
              <a:gd name="connsiteY0" fmla="*/ 0 h 6293643"/>
              <a:gd name="connsiteX1" fmla="*/ 6293643 w 6293643"/>
              <a:gd name="connsiteY1" fmla="*/ 3239716 h 6293643"/>
              <a:gd name="connsiteX2" fmla="*/ 3239716 w 6293643"/>
              <a:gd name="connsiteY2" fmla="*/ 6293643 h 6293643"/>
              <a:gd name="connsiteX3" fmla="*/ 0 w 6293643"/>
              <a:gd name="connsiteY3" fmla="*/ 6293643 h 6293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3643" h="6293643">
                <a:moveTo>
                  <a:pt x="6293643" y="0"/>
                </a:moveTo>
                <a:lnTo>
                  <a:pt x="6293643" y="3239716"/>
                </a:lnTo>
                <a:lnTo>
                  <a:pt x="3239716" y="6293643"/>
                </a:lnTo>
                <a:lnTo>
                  <a:pt x="0" y="6293643"/>
                </a:lnTo>
                <a:close/>
              </a:path>
            </a:pathLst>
          </a:custGeom>
        </p:spPr>
      </p:pic>
      <p:cxnSp>
        <p:nvCxnSpPr>
          <p:cNvPr id="21" name="直接连接符 20"/>
          <p:cNvCxnSpPr/>
          <p:nvPr/>
        </p:nvCxnSpPr>
        <p:spPr>
          <a:xfrm flipV="1">
            <a:off x="8305800" y="5539740"/>
            <a:ext cx="1190222" cy="1211580"/>
          </a:xfrm>
          <a:prstGeom prst="line">
            <a:avLst/>
          </a:prstGeom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3535" y="2372995"/>
            <a:ext cx="4599305" cy="2160905"/>
          </a:xfrm>
          <a:prstGeom prst="rect">
            <a:avLst/>
          </a:prstGeom>
        </p:spPr>
      </p:pic>
      <p:cxnSp>
        <p:nvCxnSpPr>
          <p:cNvPr id="34" name="直接连接符 33"/>
          <p:cNvCxnSpPr/>
          <p:nvPr/>
        </p:nvCxnSpPr>
        <p:spPr>
          <a:xfrm flipH="1">
            <a:off x="907256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7021353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5941060" y="367725"/>
            <a:ext cx="309880" cy="768350"/>
          </a:xfrm>
          <a:prstGeom prst="rect">
            <a:avLst/>
          </a:prstGeom>
          <a:solidFill>
            <a:srgbClr val="F8F9FB"/>
          </a:solidFill>
        </p:spPr>
        <p:txBody>
          <a:bodyPr wrap="none">
            <a:spAutoFit/>
          </a:bodyPr>
          <a:lstStyle/>
          <a:p>
            <a:pPr algn="ctr"/>
            <a:endParaRPr lang="zh-CN" sz="4400" b="1" dirty="0">
              <a:solidFill>
                <a:srgbClr val="2E75B6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77179" y="1341444"/>
            <a:ext cx="10806430" cy="709930"/>
            <a:chOff x="1056641" y="1368881"/>
            <a:chExt cx="10806430" cy="709930"/>
          </a:xfrm>
        </p:grpSpPr>
        <p:grpSp>
          <p:nvGrpSpPr>
            <p:cNvPr id="23" name="组合 22"/>
            <p:cNvGrpSpPr/>
            <p:nvPr/>
          </p:nvGrpSpPr>
          <p:grpSpPr>
            <a:xfrm>
              <a:off x="1056641" y="1368881"/>
              <a:ext cx="10806430" cy="709930"/>
              <a:chOff x="1193800" y="1303005"/>
              <a:chExt cx="10806430" cy="709930"/>
            </a:xfrm>
          </p:grpSpPr>
          <p:sp>
            <p:nvSpPr>
              <p:cNvPr id="25" name="矩形: 圆角 24"/>
              <p:cNvSpPr/>
              <p:nvPr/>
            </p:nvSpPr>
            <p:spPr>
              <a:xfrm>
                <a:off x="1193800" y="1303005"/>
                <a:ext cx="10806430" cy="709930"/>
              </a:xfrm>
              <a:prstGeom prst="roundRect">
                <a:avLst>
                  <a:gd name="adj" fmla="val 50000"/>
                </a:avLst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1665405" y="1430400"/>
                <a:ext cx="7618095" cy="3987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p>
                <a:r>
                  <a:rPr lang="zh-CN" altLang="en-US" sz="2000" b="1" dirty="0">
                    <a:solidFill>
                      <a:schemeClr val="bg1"/>
                    </a:solidFill>
                  </a:rPr>
                  <a:t>操作用户：各级审核员</a:t>
                </a:r>
                <a:r>
                  <a:rPr lang="en-US" altLang="zh-CN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altLang="zh-CN" sz="2000" b="1" dirty="0">
                    <a:solidFill>
                      <a:schemeClr val="bg1"/>
                    </a:solidFill>
                  </a:rPr>
                  <a:t>  </a:t>
                </a:r>
                <a:r>
                  <a:rPr lang="zh-CN" altLang="en-US" sz="2000" b="1" dirty="0">
                    <a:solidFill>
                      <a:schemeClr val="bg1"/>
                    </a:solidFill>
                  </a:rPr>
                  <a:t>操作入口：</a:t>
                </a:r>
                <a:r>
                  <a:rPr lang="zh-CN" altLang="en-US" sz="2000" dirty="0">
                    <a:solidFill>
                      <a:schemeClr val="bg1"/>
                    </a:solidFill>
                  </a:rPr>
                  <a:t>电脑端</a:t>
                </a:r>
                <a:r>
                  <a:rPr lang="en-US" altLang="zh-CN" sz="2000" dirty="0">
                    <a:solidFill>
                      <a:schemeClr val="bg1"/>
                    </a:solidFill>
                  </a:rPr>
                  <a:t>  (</a:t>
                </a:r>
                <a:r>
                  <a:rPr lang="zh-CN" altLang="en-US" sz="2000" dirty="0">
                    <a:solidFill>
                      <a:schemeClr val="bg1"/>
                    </a:solidFill>
                  </a:rPr>
                  <a:t>与认定审核相同</a:t>
                </a:r>
                <a:r>
                  <a:rPr lang="en-US" altLang="zh-CN" sz="2000" dirty="0">
                    <a:solidFill>
                      <a:schemeClr val="bg1"/>
                    </a:solidFill>
                  </a:rPr>
                  <a:t>)</a:t>
                </a:r>
                <a:r>
                  <a:rPr lang="en-US" altLang="zh-CN" sz="2000" b="1" dirty="0">
                    <a:solidFill>
                      <a:schemeClr val="bg1"/>
                    </a:solidFill>
                  </a:rPr>
                  <a:t>        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1228885" y="1557454"/>
              <a:ext cx="193040" cy="193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2" name="直接连接符 11"/>
          <p:cNvCxnSpPr/>
          <p:nvPr/>
        </p:nvCxnSpPr>
        <p:spPr>
          <a:xfrm flipH="1">
            <a:off x="550071" y="1867771"/>
            <a:ext cx="1" cy="4990229"/>
          </a:xfrm>
          <a:prstGeom prst="line">
            <a:avLst/>
          </a:prstGeom>
          <a:ln w="19050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417195" y="2257469"/>
            <a:ext cx="6951690" cy="1845310"/>
            <a:chOff x="1195289" y="2287110"/>
            <a:chExt cx="6951690" cy="1845310"/>
          </a:xfrm>
        </p:grpSpPr>
        <p:sp>
          <p:nvSpPr>
            <p:cNvPr id="37" name="椭圆 36"/>
            <p:cNvSpPr/>
            <p:nvPr/>
          </p:nvSpPr>
          <p:spPr>
            <a:xfrm>
              <a:off x="1195289" y="2347833"/>
              <a:ext cx="266700" cy="2667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527610" y="2287110"/>
              <a:ext cx="6619369" cy="18453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b="1" dirty="0">
                  <a:solidFill>
                    <a:srgbClr val="2E75B6"/>
                  </a:solidFill>
                </a:rPr>
                <a:t>1. </a:t>
              </a:r>
              <a:r>
                <a:rPr lang="zh-CN" altLang="en-US" sz="2000" b="1" dirty="0">
                  <a:solidFill>
                    <a:srgbClr val="2E75B6"/>
                  </a:solidFill>
                </a:rPr>
                <a:t>当前审核者</a:t>
              </a:r>
              <a:r>
                <a:rPr lang="zh-CN" altLang="en-US" sz="2000" b="1" dirty="0">
                  <a:solidFill>
                    <a:srgbClr val="2E75B6"/>
                  </a:solidFill>
                  <a:sym typeface="+mn-ea"/>
                </a:rPr>
                <a:t>登录电脑端、</a:t>
              </a:r>
              <a:endParaRPr lang="zh-CN" altLang="en-US" sz="2000" b="1" dirty="0">
                <a:solidFill>
                  <a:srgbClr val="2E75B6"/>
                </a:solidFill>
              </a:endParaRPr>
            </a:p>
            <a:p>
              <a:pPr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2E75B6"/>
                  </a:solidFill>
                  <a:sym typeface="+mn-ea"/>
                </a:rPr>
                <a:t>        </a:t>
              </a:r>
              <a:r>
                <a:rPr lang="zh-CN" altLang="en-US" sz="2000" b="1" dirty="0">
                  <a:solidFill>
                    <a:srgbClr val="2E75B6"/>
                  </a:solidFill>
                  <a:sym typeface="+mn-ea"/>
                </a:rPr>
                <a:t>导航栏选择</a:t>
              </a:r>
              <a:r>
                <a:rPr lang="en-US" altLang="zh-CN" sz="2000" b="1" dirty="0">
                  <a:solidFill>
                    <a:srgbClr val="0000FF"/>
                  </a:solidFill>
                  <a:sym typeface="+mn-ea"/>
                </a:rPr>
                <a:t> “</a:t>
              </a:r>
              <a:r>
                <a:rPr lang="zh-CN" altLang="en-US" sz="2000" b="1" dirty="0">
                  <a:solidFill>
                    <a:srgbClr val="0000FF"/>
                  </a:solidFill>
                  <a:sym typeface="+mn-ea"/>
                </a:rPr>
                <a:t>业务申请管理</a:t>
              </a:r>
              <a:r>
                <a:rPr lang="en-US" altLang="zh-CN" sz="2000" b="1" dirty="0">
                  <a:solidFill>
                    <a:srgbClr val="0000FF"/>
                  </a:solidFill>
                  <a:sym typeface="+mn-ea"/>
                </a:rPr>
                <a:t>” &gt; “</a:t>
              </a:r>
              <a:r>
                <a:rPr lang="zh-CN" altLang="en-US" sz="2000" b="1" dirty="0">
                  <a:solidFill>
                    <a:srgbClr val="0000FF"/>
                  </a:solidFill>
                  <a:sym typeface="+mn-ea"/>
                </a:rPr>
                <a:t>待审核业务</a:t>
              </a:r>
              <a:r>
                <a:rPr lang="en-US" altLang="zh-CN" sz="2000" b="1" dirty="0">
                  <a:solidFill>
                    <a:srgbClr val="0000FF"/>
                  </a:solidFill>
                  <a:sym typeface="+mn-ea"/>
                </a:rPr>
                <a:t>”</a:t>
              </a:r>
              <a:endParaRPr lang="zh-CN" altLang="en-US" sz="2000" b="1" dirty="0">
                <a:solidFill>
                  <a:srgbClr val="0000FF"/>
                </a:solidFill>
                <a:sym typeface="+mn-ea"/>
              </a:endParaRPr>
            </a:p>
            <a:p>
              <a:pPr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2E75B6"/>
                  </a:solidFill>
                  <a:sym typeface="+mn-ea"/>
                </a:rPr>
                <a:t> </a:t>
              </a:r>
              <a:r>
                <a:rPr lang="en-US" altLang="zh-CN" sz="2000" b="1" dirty="0">
                  <a:solidFill>
                    <a:srgbClr val="2E75B6"/>
                  </a:solidFill>
                  <a:sym typeface="+mn-ea"/>
                </a:rPr>
                <a:t>       </a:t>
              </a:r>
              <a:r>
                <a:rPr lang="zh-CN" altLang="en-US" sz="2000" b="1" dirty="0">
                  <a:solidFill>
                    <a:srgbClr val="2E75B6"/>
                  </a:solidFill>
                  <a:sym typeface="+mn-ea"/>
                </a:rPr>
                <a:t>点击需要审批的申请</a:t>
              </a:r>
              <a:r>
                <a:rPr lang="en-US" altLang="zh-CN" sz="2000" b="1" dirty="0">
                  <a:solidFill>
                    <a:srgbClr val="2E75B6"/>
                  </a:solidFill>
                  <a:sym typeface="+mn-ea"/>
                </a:rPr>
                <a:t>;</a:t>
              </a:r>
              <a:endParaRPr lang="en-US" altLang="zh-CN" sz="2000" b="1" dirty="0">
                <a:solidFill>
                  <a:srgbClr val="2E75B6"/>
                </a:solidFill>
              </a:endParaRPr>
            </a:p>
            <a:p>
              <a:pPr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7195" y="4688249"/>
            <a:ext cx="5862320" cy="1476375"/>
            <a:chOff x="1195289" y="2266790"/>
            <a:chExt cx="5862320" cy="1476375"/>
          </a:xfrm>
        </p:grpSpPr>
        <p:sp>
          <p:nvSpPr>
            <p:cNvPr id="8" name="椭圆 7"/>
            <p:cNvSpPr/>
            <p:nvPr/>
          </p:nvSpPr>
          <p:spPr>
            <a:xfrm>
              <a:off x="1195289" y="2347833"/>
              <a:ext cx="266700" cy="2667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526759" y="2266790"/>
              <a:ext cx="5530850" cy="147637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b="1" dirty="0">
                  <a:solidFill>
                    <a:srgbClr val="2E75B6"/>
                  </a:solidFill>
                </a:rPr>
                <a:t>2. </a:t>
              </a:r>
              <a:r>
                <a:rPr lang="zh-CN" altLang="en-US" sz="2000" b="1" dirty="0">
                  <a:solidFill>
                    <a:srgbClr val="2E75B6"/>
                  </a:solidFill>
                </a:rPr>
                <a:t>阅读后学生的成绩等申报项判断学生是否符合资助标准，</a:t>
              </a:r>
              <a:r>
                <a:rPr lang="zh-CN" altLang="en-US" sz="2000" b="1" dirty="0">
                  <a:solidFill>
                    <a:srgbClr val="0000FF"/>
                  </a:solidFill>
                </a:rPr>
                <a:t>填写</a:t>
              </a:r>
              <a:r>
                <a:rPr lang="zh-CN" sz="2000" b="1" dirty="0">
                  <a:solidFill>
                    <a:srgbClr val="0000FF"/>
                  </a:solidFill>
                  <a:sym typeface="+mn-ea"/>
                </a:rPr>
                <a:t>实际应发金额</a:t>
              </a:r>
              <a:r>
                <a:rPr lang="zh-CN" sz="2000" b="1" dirty="0">
                  <a:solidFill>
                    <a:srgbClr val="2E75B6"/>
                  </a:solidFill>
                  <a:sym typeface="+mn-ea"/>
                </a:rPr>
                <a:t>、</a:t>
              </a:r>
              <a:r>
                <a:rPr lang="zh-CN" altLang="en-US" sz="2000" b="1" dirty="0">
                  <a:solidFill>
                    <a:srgbClr val="0000FF"/>
                  </a:solidFill>
                </a:rPr>
                <a:t>通过意见并签字</a:t>
              </a:r>
              <a:r>
                <a:rPr lang="en-US" altLang="zh-CN" sz="2000" b="1" dirty="0">
                  <a:solidFill>
                    <a:srgbClr val="2E75B6"/>
                  </a:solidFill>
                </a:rPr>
                <a:t>;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    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207885" y="3907155"/>
            <a:ext cx="2813685" cy="62674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200000"/>
              </a:lnSpc>
            </a:pPr>
            <a:r>
              <a:rPr lang="zh-CN" altLang="en-US" sz="1200" dirty="0"/>
              <a:t>业务申请管理 &gt; </a:t>
            </a:r>
            <a:r>
              <a:rPr lang="zh-CN" altLang="en-US" sz="1200" b="1" dirty="0">
                <a:solidFill>
                  <a:srgbClr val="0000FF"/>
                </a:solidFill>
                <a:sym typeface="+mn-ea"/>
              </a:rPr>
              <a:t>待审核业务</a:t>
            </a:r>
            <a:r>
              <a:rPr lang="en-US" altLang="zh-CN" sz="1200" dirty="0"/>
              <a:t> &gt; </a:t>
            </a:r>
            <a:endParaRPr lang="en-US" altLang="zh-CN" sz="1200" dirty="0"/>
          </a:p>
          <a:p>
            <a:pPr algn="l">
              <a:lnSpc>
                <a:spcPct val="90000"/>
              </a:lnSpc>
            </a:pPr>
            <a:r>
              <a:rPr lang="zh-CN" altLang="en-US" sz="1200" b="1" dirty="0">
                <a:solidFill>
                  <a:srgbClr val="2E75B6"/>
                </a:solidFill>
                <a:sym typeface="+mn-ea"/>
              </a:rPr>
              <a:t>点击需要审批的申请</a:t>
            </a:r>
            <a:endParaRPr lang="zh-CN" altLang="en-US" sz="1200" b="1" dirty="0">
              <a:solidFill>
                <a:srgbClr val="2E75B6"/>
              </a:solidFill>
              <a:sym typeface="+mn-ea"/>
            </a:endParaRPr>
          </a:p>
        </p:txBody>
      </p:sp>
      <p:pic>
        <p:nvPicPr>
          <p:cNvPr id="52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2900" y="4770120"/>
            <a:ext cx="4599940" cy="194246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矩形 13"/>
          <p:cNvSpPr/>
          <p:nvPr/>
        </p:nvSpPr>
        <p:spPr>
          <a:xfrm>
            <a:off x="7369413" y="6324152"/>
            <a:ext cx="1554480" cy="219710"/>
          </a:xfrm>
          <a:prstGeom prst="rect">
            <a:avLst/>
          </a:prstGeom>
        </p:spPr>
        <p:txBody>
          <a:bodyPr wrap="none">
            <a:spAutoFit/>
          </a:bodyPr>
          <a:p>
            <a:pPr algn="l">
              <a:lnSpc>
                <a:spcPct val="70000"/>
              </a:lnSpc>
            </a:pPr>
            <a:r>
              <a:rPr lang="zh-CN" altLang="en-US" sz="1200" dirty="0"/>
              <a:t>给定审批意见并签字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28160" y="367725"/>
            <a:ext cx="3535680" cy="768350"/>
          </a:xfrm>
          <a:prstGeom prst="rect">
            <a:avLst/>
          </a:prstGeom>
          <a:solidFill>
            <a:srgbClr val="F8F9FB"/>
          </a:solidFill>
        </p:spPr>
        <p:txBody>
          <a:bodyPr wrap="none">
            <a:spAutoFit/>
          </a:bodyPr>
          <a:lstStyle/>
          <a:p>
            <a:pPr algn="ctr"/>
            <a:r>
              <a:rPr lang="zh-CN" sz="4400" b="1" dirty="0">
                <a:solidFill>
                  <a:srgbClr val="0000FF"/>
                </a:solidFill>
                <a:sym typeface="+mn-ea"/>
              </a:rPr>
              <a:t>业务审核</a:t>
            </a:r>
            <a:r>
              <a:rPr lang="zh-CN" sz="4400" b="1" dirty="0">
                <a:solidFill>
                  <a:srgbClr val="2E75B6"/>
                </a:solidFill>
                <a:sym typeface="+mn-ea"/>
              </a:rPr>
              <a:t>教程</a:t>
            </a:r>
            <a:endParaRPr lang="zh-CN" sz="4400" b="1" dirty="0">
              <a:solidFill>
                <a:srgbClr val="2E75B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 flipH="1">
            <a:off x="907256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7021353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4328160" y="367725"/>
            <a:ext cx="3535680" cy="768350"/>
          </a:xfrm>
          <a:prstGeom prst="rect">
            <a:avLst/>
          </a:prstGeom>
          <a:solidFill>
            <a:srgbClr val="F8F9FB"/>
          </a:solidFill>
        </p:spPr>
        <p:txBody>
          <a:bodyPr wrap="none">
            <a:spAutoFit/>
          </a:bodyPr>
          <a:lstStyle/>
          <a:p>
            <a:pPr algn="ctr"/>
            <a:r>
              <a:rPr lang="zh-CN" sz="4400" b="1" dirty="0">
                <a:solidFill>
                  <a:srgbClr val="0000FF"/>
                </a:solidFill>
                <a:sym typeface="+mn-ea"/>
              </a:rPr>
              <a:t>业务审核</a:t>
            </a:r>
            <a:r>
              <a:rPr lang="zh-CN" sz="4400" b="1" dirty="0">
                <a:solidFill>
                  <a:srgbClr val="2E75B6"/>
                </a:solidFill>
                <a:sym typeface="+mn-ea"/>
              </a:rPr>
              <a:t>教程</a:t>
            </a:r>
            <a:endParaRPr lang="zh-CN" sz="4400" b="1" dirty="0">
              <a:solidFill>
                <a:srgbClr val="2E75B6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49910" y="751840"/>
            <a:ext cx="0" cy="1016000"/>
          </a:xfrm>
          <a:prstGeom prst="line">
            <a:avLst/>
          </a:prstGeom>
          <a:ln w="19050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417195" y="1549444"/>
            <a:ext cx="10007600" cy="1014730"/>
            <a:chOff x="1195289" y="2266790"/>
            <a:chExt cx="10007600" cy="1014730"/>
          </a:xfrm>
        </p:grpSpPr>
        <p:sp>
          <p:nvSpPr>
            <p:cNvPr id="37" name="椭圆 36"/>
            <p:cNvSpPr/>
            <p:nvPr/>
          </p:nvSpPr>
          <p:spPr>
            <a:xfrm>
              <a:off x="1195289" y="2347833"/>
              <a:ext cx="266700" cy="2667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526759" y="2266790"/>
              <a:ext cx="9676130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b="1" dirty="0">
                  <a:solidFill>
                    <a:srgbClr val="2E75B6"/>
                  </a:solidFill>
                </a:rPr>
                <a:t>3. </a:t>
              </a:r>
              <a:r>
                <a:rPr lang="zh-CN" altLang="en-US" sz="2000" b="1" dirty="0">
                  <a:solidFill>
                    <a:srgbClr val="2E75B6"/>
                  </a:solidFill>
                </a:rPr>
                <a:t>审核链上的其他审核员</a:t>
              </a:r>
              <a:r>
                <a:rPr lang="zh-CN" altLang="en-US" sz="2000" b="1" dirty="0">
                  <a:solidFill>
                    <a:srgbClr val="0000FF"/>
                  </a:solidFill>
                </a:rPr>
                <a:t>依次重复</a:t>
              </a:r>
              <a:r>
                <a:rPr lang="zh-CN" altLang="en-US" sz="2000" b="1" dirty="0">
                  <a:solidFill>
                    <a:srgbClr val="2E75B6"/>
                  </a:solidFill>
                </a:rPr>
                <a:t>相同的</a:t>
              </a:r>
              <a:r>
                <a:rPr lang="en-US" altLang="zh-CN" sz="2000" b="1" dirty="0">
                  <a:solidFill>
                    <a:srgbClr val="2E75B6"/>
                  </a:solidFill>
                </a:rPr>
                <a:t>1</a:t>
              </a:r>
              <a:r>
                <a:rPr lang="zh-CN" altLang="en-US" sz="2000" b="1" dirty="0">
                  <a:solidFill>
                    <a:srgbClr val="2E75B6"/>
                  </a:solidFill>
                </a:rPr>
                <a:t>、</a:t>
              </a:r>
              <a:r>
                <a:rPr lang="en-US" altLang="zh-CN" sz="2000" b="1" dirty="0">
                  <a:solidFill>
                    <a:srgbClr val="2E75B6"/>
                  </a:solidFill>
                </a:rPr>
                <a:t>2</a:t>
              </a:r>
              <a:r>
                <a:rPr lang="zh-CN" altLang="en-US" sz="2000" b="1" dirty="0">
                  <a:solidFill>
                    <a:srgbClr val="2E75B6"/>
                  </a:solidFill>
                </a:rPr>
                <a:t>步通过审核。</a:t>
              </a:r>
              <a:endParaRPr lang="zh-CN" altLang="en-US" sz="2000" b="1" dirty="0">
                <a:solidFill>
                  <a:srgbClr val="2E75B6"/>
                </a:solidFill>
              </a:endParaRPr>
            </a:p>
            <a:p>
              <a:pPr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2E75B6"/>
                  </a:solidFill>
                </a:rPr>
                <a:t>        </a:t>
              </a:r>
              <a:r>
                <a:rPr lang="zh-CN" altLang="en-US" sz="2000" b="1" dirty="0">
                  <a:solidFill>
                    <a:srgbClr val="2E75B6"/>
                  </a:solidFill>
                </a:rPr>
                <a:t>直到最后一级批准通过。</a:t>
              </a:r>
              <a:endParaRPr lang="zh-CN" altLang="en-US" sz="2000" b="1" dirty="0">
                <a:solidFill>
                  <a:srgbClr val="2E75B6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907415" y="3161665"/>
            <a:ext cx="11049000" cy="156845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/>
                </a:solidFill>
                <a:sym typeface="+mn-ea"/>
              </a:rPr>
              <a:t>如果申请遭到任意审核员的驳回，</a:t>
            </a:r>
            <a:endParaRPr lang="zh-CN" altLang="en-US" sz="1600" dirty="0">
              <a:solidFill>
                <a:schemeClr val="tx1"/>
              </a:solidFill>
              <a:sym typeface="+mn-ea"/>
            </a:endParaRPr>
          </a:p>
          <a:p>
            <a:pPr indent="0" algn="l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tx1"/>
                </a:solidFill>
                <a:sym typeface="+mn-ea"/>
              </a:rPr>
              <a:t>     </a:t>
            </a:r>
            <a:r>
              <a:rPr lang="zh-CN" altLang="en-US" sz="1600" dirty="0">
                <a:solidFill>
                  <a:schemeClr val="tx1"/>
                </a:solidFill>
                <a:sym typeface="+mn-ea"/>
              </a:rPr>
              <a:t>申请人可以登录手机端发起复议（即重新提交申请）。</a:t>
            </a:r>
            <a:endParaRPr lang="zh-CN" altLang="en-US" sz="1600" dirty="0">
              <a:solidFill>
                <a:schemeClr val="tx1"/>
              </a:solidFill>
              <a:sym typeface="+mn-ea"/>
            </a:endParaRPr>
          </a:p>
          <a:p>
            <a:pPr marL="28575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/>
                </a:solidFill>
                <a:sym typeface="+mn-ea"/>
              </a:rPr>
              <a:t>复议发起后，此申请从辅导员开始重新进行一次审核。</a:t>
            </a:r>
            <a:endParaRPr lang="zh-CN" altLang="en-US" sz="1600" dirty="0">
              <a:solidFill>
                <a:schemeClr val="tx1"/>
              </a:solidFill>
              <a:sym typeface="+mn-ea"/>
            </a:endParaRPr>
          </a:p>
          <a:p>
            <a:pPr marL="28575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/>
                </a:solidFill>
                <a:sym typeface="+mn-ea"/>
              </a:rPr>
              <a:t>复议最多可以发起3次，</a:t>
            </a:r>
            <a:r>
              <a:rPr lang="en-US" altLang="zh-CN" sz="1600" dirty="0">
                <a:solidFill>
                  <a:schemeClr val="tx1"/>
                </a:solidFill>
                <a:sym typeface="+mn-ea"/>
              </a:rPr>
              <a:t>3</a:t>
            </a:r>
            <a:r>
              <a:rPr lang="zh-CN" altLang="en-US" sz="1600" dirty="0">
                <a:solidFill>
                  <a:schemeClr val="tx1"/>
                </a:solidFill>
                <a:sym typeface="+mn-ea"/>
              </a:rPr>
              <a:t>次都被驳回后此资助不可再申请。</a:t>
            </a:r>
            <a:endParaRPr lang="zh-CN" altLang="en-US" sz="1600" dirty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92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68335" y="1455420"/>
            <a:ext cx="2607310" cy="38074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8261588" y="5400227"/>
            <a:ext cx="2621280" cy="64516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zh-CN" sz="1200" dirty="0"/>
              <a:t>申请提交后，</a:t>
            </a:r>
            <a:endParaRPr lang="zh-CN" sz="1200" dirty="0"/>
          </a:p>
          <a:p>
            <a:pPr>
              <a:lnSpc>
                <a:spcPct val="150000"/>
              </a:lnSpc>
            </a:pPr>
            <a:r>
              <a:rPr lang="zh-CN" sz="1200" dirty="0"/>
              <a:t>申请人可在手机端随时查看审批进度</a:t>
            </a:r>
            <a:endParaRPr lang="zh-CN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35170" y="3046095"/>
            <a:ext cx="667258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2E75B6"/>
                </a:solidFill>
                <a:sym typeface="+mn-ea"/>
              </a:rPr>
              <a:t>错误申请删除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 rot="0">
            <a:off x="1941830" y="1861820"/>
            <a:ext cx="2560320" cy="2560320"/>
            <a:chOff x="1219200" y="2293620"/>
            <a:chExt cx="2560320" cy="2560320"/>
          </a:xfrm>
        </p:grpSpPr>
        <p:sp>
          <p:nvSpPr>
            <p:cNvPr id="5" name="菱形 4"/>
            <p:cNvSpPr/>
            <p:nvPr/>
          </p:nvSpPr>
          <p:spPr>
            <a:xfrm>
              <a:off x="1219200" y="2293620"/>
              <a:ext cx="2560320" cy="2560320"/>
            </a:xfrm>
            <a:prstGeom prst="diamond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406994" y="3103523"/>
              <a:ext cx="184731" cy="4947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4140000" y="3952800"/>
            <a:ext cx="5126400" cy="0"/>
          </a:xfrm>
          <a:prstGeom prst="line">
            <a:avLst/>
          </a:prstGeom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: 形状 18"/>
          <p:cNvSpPr/>
          <p:nvPr/>
        </p:nvSpPr>
        <p:spPr>
          <a:xfrm>
            <a:off x="0" y="1343473"/>
            <a:ext cx="3167233" cy="4416186"/>
          </a:xfrm>
          <a:custGeom>
            <a:avLst/>
            <a:gdLst>
              <a:gd name="connsiteX0" fmla="*/ 0 w 3167233"/>
              <a:gd name="connsiteY0" fmla="*/ 0 h 4416186"/>
              <a:gd name="connsiteX1" fmla="*/ 3167233 w 3167233"/>
              <a:gd name="connsiteY1" fmla="*/ 3154722 h 4416186"/>
              <a:gd name="connsiteX2" fmla="*/ 1910752 w 3167233"/>
              <a:gd name="connsiteY2" fmla="*/ 4416186 h 4416186"/>
              <a:gd name="connsiteX3" fmla="*/ 0 w 3167233"/>
              <a:gd name="connsiteY3" fmla="*/ 2512981 h 441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7233" h="4416186">
                <a:moveTo>
                  <a:pt x="0" y="0"/>
                </a:moveTo>
                <a:lnTo>
                  <a:pt x="3167233" y="3154722"/>
                </a:lnTo>
                <a:lnTo>
                  <a:pt x="1910752" y="4416186"/>
                </a:lnTo>
                <a:lnTo>
                  <a:pt x="0" y="2512981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图片包含 游戏机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9" t="351" r="22000" b="2858"/>
          <a:stretch>
            <a:fillRect/>
          </a:stretch>
        </p:blipFill>
        <p:spPr>
          <a:xfrm>
            <a:off x="8557260" y="3223260"/>
            <a:ext cx="3634741" cy="3634741"/>
          </a:xfrm>
          <a:custGeom>
            <a:avLst/>
            <a:gdLst>
              <a:gd name="connsiteX0" fmla="*/ 6293643 w 6293643"/>
              <a:gd name="connsiteY0" fmla="*/ 0 h 6293643"/>
              <a:gd name="connsiteX1" fmla="*/ 6293643 w 6293643"/>
              <a:gd name="connsiteY1" fmla="*/ 3239716 h 6293643"/>
              <a:gd name="connsiteX2" fmla="*/ 3239716 w 6293643"/>
              <a:gd name="connsiteY2" fmla="*/ 6293643 h 6293643"/>
              <a:gd name="connsiteX3" fmla="*/ 0 w 6293643"/>
              <a:gd name="connsiteY3" fmla="*/ 6293643 h 6293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3643" h="6293643">
                <a:moveTo>
                  <a:pt x="6293643" y="0"/>
                </a:moveTo>
                <a:lnTo>
                  <a:pt x="6293643" y="3239716"/>
                </a:lnTo>
                <a:lnTo>
                  <a:pt x="3239716" y="6293643"/>
                </a:lnTo>
                <a:lnTo>
                  <a:pt x="0" y="6293643"/>
                </a:lnTo>
                <a:close/>
              </a:path>
            </a:pathLst>
          </a:custGeom>
        </p:spPr>
      </p:pic>
      <p:cxnSp>
        <p:nvCxnSpPr>
          <p:cNvPr id="21" name="直接连接符 20"/>
          <p:cNvCxnSpPr/>
          <p:nvPr/>
        </p:nvCxnSpPr>
        <p:spPr>
          <a:xfrm flipV="1">
            <a:off x="8305800" y="5539740"/>
            <a:ext cx="1190222" cy="1211580"/>
          </a:xfrm>
          <a:prstGeom prst="line">
            <a:avLst/>
          </a:prstGeom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 flipH="1">
            <a:off x="907256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7021353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1736090" y="367725"/>
            <a:ext cx="8719820" cy="768350"/>
          </a:xfrm>
          <a:prstGeom prst="rect">
            <a:avLst/>
          </a:prstGeom>
          <a:solidFill>
            <a:srgbClr val="F8F9FB"/>
          </a:solidFill>
        </p:spPr>
        <p:txBody>
          <a:bodyPr wrap="none">
            <a:spAutoFit/>
          </a:bodyPr>
          <a:lstStyle/>
          <a:p>
            <a:pPr algn="ctr"/>
            <a:r>
              <a:rPr lang="zh-CN" sz="4400" b="1" dirty="0">
                <a:solidFill>
                  <a:srgbClr val="FF0000"/>
                </a:solidFill>
                <a:sym typeface="+mn-ea"/>
              </a:rPr>
              <a:t>特别说明：删除资助认定</a:t>
            </a:r>
            <a:r>
              <a:rPr lang="en-US" altLang="zh-CN" sz="4400" b="1" dirty="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4400" b="1" dirty="0">
                <a:solidFill>
                  <a:srgbClr val="FF0000"/>
                </a:solidFill>
                <a:sym typeface="+mn-ea"/>
              </a:rPr>
              <a:t>业务申请</a:t>
            </a:r>
            <a:endParaRPr lang="zh-CN" altLang="en-US" sz="4400" b="1" dirty="0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49910" y="751840"/>
            <a:ext cx="0" cy="1016000"/>
          </a:xfrm>
          <a:prstGeom prst="line">
            <a:avLst/>
          </a:prstGeom>
          <a:ln w="19050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409575" y="1136015"/>
            <a:ext cx="6083300" cy="4984750"/>
            <a:chOff x="1195289" y="1680685"/>
            <a:chExt cx="5768340" cy="4984750"/>
          </a:xfrm>
        </p:grpSpPr>
        <p:sp>
          <p:nvSpPr>
            <p:cNvPr id="37" name="椭圆 36"/>
            <p:cNvSpPr/>
            <p:nvPr/>
          </p:nvSpPr>
          <p:spPr>
            <a:xfrm>
              <a:off x="1195289" y="2347833"/>
              <a:ext cx="266700" cy="2667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541999" y="1680685"/>
              <a:ext cx="5421630" cy="49847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b="1" dirty="0">
                  <a:solidFill>
                    <a:srgbClr val="2E75B6"/>
                  </a:solidFill>
                </a:rPr>
                <a:t>以下特殊情况</a:t>
              </a:r>
              <a:r>
                <a:rPr lang="zh-CN" b="1" dirty="0">
                  <a:solidFill>
                    <a:srgbClr val="FF0000"/>
                  </a:solidFill>
                </a:rPr>
                <a:t>无法通过驳回解决</a:t>
              </a:r>
              <a:r>
                <a:rPr lang="zh-CN" b="1" dirty="0">
                  <a:solidFill>
                    <a:srgbClr val="2E75B6"/>
                  </a:solidFill>
                </a:rPr>
                <a:t>：</a:t>
              </a:r>
              <a:endParaRPr lang="zh-CN" b="1" dirty="0">
                <a:solidFill>
                  <a:srgbClr val="2E75B6"/>
                </a:solidFill>
              </a:endParaRPr>
            </a:p>
            <a:p>
              <a:pPr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rgbClr val="2E75B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· </a:t>
              </a:r>
              <a:r>
                <a:rPr lang="zh-CN" dirty="0">
                  <a:solidFill>
                    <a:srgbClr val="2E75B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学生申请了错误的资助类型</a:t>
              </a:r>
              <a:r>
                <a:rPr lang="zh-CN" altLang="en-US" dirty="0">
                  <a:solidFill>
                    <a:srgbClr val="2E75B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。</a:t>
              </a:r>
              <a:endParaRPr lang="zh-CN" altLang="en-US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  <a:p>
              <a:pPr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rgbClr val="2E75B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· </a:t>
              </a:r>
              <a:r>
                <a:rPr lang="zh-CN" altLang="en-US" dirty="0">
                  <a:solidFill>
                    <a:srgbClr val="2E75B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申请后发现学生基础信息（姓名等）或就读信息（班级）有误。</a:t>
              </a:r>
              <a:endParaRPr lang="zh-CN" altLang="en-US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  <a:p>
              <a:pPr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endParaRPr lang="zh-CN" b="1" dirty="0">
                <a:solidFill>
                  <a:srgbClr val="2E75B6"/>
                </a:solidFill>
              </a:endParaRPr>
            </a:p>
            <a:p>
              <a:pPr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endParaRPr lang="zh-CN" b="1" dirty="0">
                <a:solidFill>
                  <a:srgbClr val="2E75B6"/>
                </a:solidFill>
              </a:endParaRPr>
            </a:p>
            <a:p>
              <a:pPr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b="1" dirty="0">
                  <a:solidFill>
                    <a:srgbClr val="2E75B6"/>
                  </a:solidFill>
                </a:rPr>
                <a:t>请</a:t>
              </a:r>
              <a:r>
                <a:rPr lang="zh-CN" altLang="en-US" b="1" dirty="0">
                  <a:solidFill>
                    <a:srgbClr val="2E75B6"/>
                  </a:solidFill>
                </a:rPr>
                <a:t>二级学院管理员</a:t>
              </a:r>
              <a:r>
                <a:rPr lang="zh-CN" b="1" dirty="0">
                  <a:solidFill>
                    <a:srgbClr val="2E75B6"/>
                  </a:solidFill>
                </a:rPr>
                <a:t>在电脑端</a:t>
              </a:r>
              <a:endParaRPr lang="zh-CN" b="1" dirty="0">
                <a:solidFill>
                  <a:srgbClr val="2E75B6"/>
                </a:solidFill>
              </a:endParaRPr>
            </a:p>
            <a:p>
              <a:pPr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b="1" dirty="0">
                  <a:solidFill>
                    <a:srgbClr val="FF0000"/>
                  </a:solidFill>
                  <a:sym typeface="+mn-ea"/>
                </a:rPr>
                <a:t>资助</a:t>
              </a:r>
              <a:r>
                <a:rPr lang="zh-CN" b="1" dirty="0">
                  <a:solidFill>
                    <a:srgbClr val="FF0000"/>
                  </a:solidFill>
                </a:rPr>
                <a:t>认定管理</a:t>
              </a:r>
              <a:r>
                <a:rPr lang="en-US" altLang="zh-CN" b="1" dirty="0">
                  <a:solidFill>
                    <a:srgbClr val="FF0000"/>
                  </a:solidFill>
                </a:rPr>
                <a:t>→</a:t>
              </a:r>
              <a:r>
                <a:rPr lang="zh-CN" altLang="en-US" b="1" dirty="0">
                  <a:solidFill>
                    <a:srgbClr val="FF0000"/>
                  </a:solidFill>
                </a:rPr>
                <a:t>总认定列表中删除认定</a:t>
              </a:r>
              <a:r>
                <a:rPr lang="en-US" altLang="zh-CN" b="1" dirty="0">
                  <a:solidFill>
                    <a:srgbClr val="FF0000"/>
                  </a:solidFill>
                </a:rPr>
                <a:t> /</a:t>
              </a:r>
              <a:endParaRPr lang="en-US" altLang="zh-CN" b="1" dirty="0">
                <a:solidFill>
                  <a:srgbClr val="FF0000"/>
                </a:solidFill>
              </a:endParaRPr>
            </a:p>
            <a:p>
              <a:pPr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FF0000"/>
                  </a:solidFill>
                </a:rPr>
                <a:t>业务申请管理</a:t>
              </a:r>
              <a:r>
                <a:rPr lang="en-US" altLang="zh-CN" b="1" dirty="0">
                  <a:solidFill>
                    <a:srgbClr val="FF0000"/>
                  </a:solidFill>
                </a:rPr>
                <a:t>→</a:t>
              </a:r>
              <a:r>
                <a:rPr lang="zh-CN" altLang="en-US" b="1" dirty="0">
                  <a:solidFill>
                    <a:srgbClr val="FF0000"/>
                  </a:solidFill>
                </a:rPr>
                <a:t>总业务列表中删除业务</a:t>
              </a:r>
              <a:r>
                <a:rPr lang="en-US" altLang="zh-CN" b="1" dirty="0">
                  <a:solidFill>
                    <a:srgbClr val="FF0000"/>
                  </a:solidFill>
                </a:rPr>
                <a:t> </a:t>
              </a:r>
              <a:r>
                <a:rPr lang="zh-CN" altLang="en-US" b="1" dirty="0">
                  <a:solidFill>
                    <a:srgbClr val="FF0000"/>
                  </a:solidFill>
                </a:rPr>
                <a:t>删除该生申请</a:t>
              </a:r>
              <a:r>
                <a:rPr lang="zh-CN" altLang="en-US" b="1" dirty="0">
                  <a:solidFill>
                    <a:srgbClr val="2E75B6"/>
                  </a:solidFill>
                </a:rPr>
                <a:t>后再让申请者重新在手机端发出申请。</a:t>
              </a:r>
              <a:endParaRPr lang="zh-CN" altLang="en-US" sz="2000" b="1" dirty="0">
                <a:solidFill>
                  <a:srgbClr val="2E75B6"/>
                </a:solidFill>
              </a:endParaRPr>
            </a:p>
            <a:p>
              <a:pPr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2E75B6"/>
                  </a:solidFill>
                </a:rPr>
                <a:t>（修改学生信息时请先删除申请，修改学生信息最后再发起新申请。）</a:t>
              </a:r>
              <a:endParaRPr lang="zh-CN" altLang="en-US" sz="1600" b="1" dirty="0">
                <a:solidFill>
                  <a:srgbClr val="2E75B6"/>
                </a:solidFill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5066"/>
          <a:stretch>
            <a:fillRect/>
          </a:stretch>
        </p:blipFill>
        <p:spPr>
          <a:xfrm>
            <a:off x="6771640" y="2446020"/>
            <a:ext cx="5158105" cy="2527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35073" y="3046385"/>
            <a:ext cx="4824902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资助审批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942027" y="1818752"/>
            <a:ext cx="2560320" cy="2646045"/>
            <a:chOff x="1925227" y="1484066"/>
            <a:chExt cx="2560320" cy="2646045"/>
          </a:xfrm>
        </p:grpSpPr>
        <p:grpSp>
          <p:nvGrpSpPr>
            <p:cNvPr id="4" name="组合 3"/>
            <p:cNvGrpSpPr/>
            <p:nvPr/>
          </p:nvGrpSpPr>
          <p:grpSpPr>
            <a:xfrm>
              <a:off x="1925227" y="1527345"/>
              <a:ext cx="2560320" cy="2560320"/>
              <a:chOff x="1219200" y="2293620"/>
              <a:chExt cx="2560320" cy="2560320"/>
            </a:xfrm>
          </p:grpSpPr>
          <p:sp>
            <p:nvSpPr>
              <p:cNvPr id="5" name="菱形 4"/>
              <p:cNvSpPr/>
              <p:nvPr/>
            </p:nvSpPr>
            <p:spPr>
              <a:xfrm>
                <a:off x="1219200" y="2293620"/>
                <a:ext cx="2560320" cy="2560320"/>
              </a:xfrm>
              <a:prstGeom prst="diamond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2406994" y="3103523"/>
                <a:ext cx="184731" cy="4947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2958081" y="1484066"/>
              <a:ext cx="309880" cy="26460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zh-CN" altLang="en-US" sz="166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4140000" y="3952800"/>
            <a:ext cx="5126400" cy="0"/>
          </a:xfrm>
          <a:prstGeom prst="line">
            <a:avLst/>
          </a:prstGeom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: 形状 16"/>
          <p:cNvSpPr/>
          <p:nvPr/>
        </p:nvSpPr>
        <p:spPr>
          <a:xfrm>
            <a:off x="3304702" y="8625"/>
            <a:ext cx="4309509" cy="3037760"/>
          </a:xfrm>
          <a:custGeom>
            <a:avLst/>
            <a:gdLst>
              <a:gd name="connsiteX0" fmla="*/ 1771298 w 4385184"/>
              <a:gd name="connsiteY0" fmla="*/ 0 h 3091103"/>
              <a:gd name="connsiteX1" fmla="*/ 4385184 w 4385184"/>
              <a:gd name="connsiteY1" fmla="*/ 0 h 3091103"/>
              <a:gd name="connsiteX2" fmla="*/ 1316424 w 4385184"/>
              <a:gd name="connsiteY2" fmla="*/ 3091103 h 3091103"/>
              <a:gd name="connsiteX3" fmla="*/ 0 w 4385184"/>
              <a:gd name="connsiteY3" fmla="*/ 1784195 h 3091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5184" h="3091103">
                <a:moveTo>
                  <a:pt x="1771298" y="0"/>
                </a:moveTo>
                <a:lnTo>
                  <a:pt x="4385184" y="0"/>
                </a:lnTo>
                <a:lnTo>
                  <a:pt x="1316424" y="3091103"/>
                </a:lnTo>
                <a:lnTo>
                  <a:pt x="0" y="1784195"/>
                </a:ln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/>
          <p:cNvSpPr/>
          <p:nvPr/>
        </p:nvSpPr>
        <p:spPr>
          <a:xfrm>
            <a:off x="0" y="1343473"/>
            <a:ext cx="3167233" cy="4416186"/>
          </a:xfrm>
          <a:custGeom>
            <a:avLst/>
            <a:gdLst>
              <a:gd name="connsiteX0" fmla="*/ 0 w 3167233"/>
              <a:gd name="connsiteY0" fmla="*/ 0 h 4416186"/>
              <a:gd name="connsiteX1" fmla="*/ 3167233 w 3167233"/>
              <a:gd name="connsiteY1" fmla="*/ 3154722 h 4416186"/>
              <a:gd name="connsiteX2" fmla="*/ 1910752 w 3167233"/>
              <a:gd name="connsiteY2" fmla="*/ 4416186 h 4416186"/>
              <a:gd name="connsiteX3" fmla="*/ 0 w 3167233"/>
              <a:gd name="connsiteY3" fmla="*/ 2512981 h 441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7233" h="4416186">
                <a:moveTo>
                  <a:pt x="0" y="0"/>
                </a:moveTo>
                <a:lnTo>
                  <a:pt x="3167233" y="3154722"/>
                </a:lnTo>
                <a:lnTo>
                  <a:pt x="1910752" y="4416186"/>
                </a:lnTo>
                <a:lnTo>
                  <a:pt x="0" y="2512981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图片包含 游戏机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9" t="351" r="22000" b="2858"/>
          <a:stretch>
            <a:fillRect/>
          </a:stretch>
        </p:blipFill>
        <p:spPr>
          <a:xfrm>
            <a:off x="8557260" y="3223260"/>
            <a:ext cx="3634741" cy="3634741"/>
          </a:xfrm>
          <a:custGeom>
            <a:avLst/>
            <a:gdLst>
              <a:gd name="connsiteX0" fmla="*/ 6293643 w 6293643"/>
              <a:gd name="connsiteY0" fmla="*/ 0 h 6293643"/>
              <a:gd name="connsiteX1" fmla="*/ 6293643 w 6293643"/>
              <a:gd name="connsiteY1" fmla="*/ 3239716 h 6293643"/>
              <a:gd name="connsiteX2" fmla="*/ 3239716 w 6293643"/>
              <a:gd name="connsiteY2" fmla="*/ 6293643 h 6293643"/>
              <a:gd name="connsiteX3" fmla="*/ 0 w 6293643"/>
              <a:gd name="connsiteY3" fmla="*/ 6293643 h 6293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3643" h="6293643">
                <a:moveTo>
                  <a:pt x="6293643" y="0"/>
                </a:moveTo>
                <a:lnTo>
                  <a:pt x="6293643" y="3239716"/>
                </a:lnTo>
                <a:lnTo>
                  <a:pt x="3239716" y="6293643"/>
                </a:lnTo>
                <a:lnTo>
                  <a:pt x="0" y="6293643"/>
                </a:lnTo>
                <a:close/>
              </a:path>
            </a:pathLst>
          </a:custGeom>
        </p:spPr>
      </p:pic>
      <p:cxnSp>
        <p:nvCxnSpPr>
          <p:cNvPr id="21" name="直接连接符 20"/>
          <p:cNvCxnSpPr/>
          <p:nvPr/>
        </p:nvCxnSpPr>
        <p:spPr>
          <a:xfrm flipV="1">
            <a:off x="8305800" y="5539740"/>
            <a:ext cx="1190222" cy="1211580"/>
          </a:xfrm>
          <a:prstGeom prst="line">
            <a:avLst/>
          </a:prstGeom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502150" y="4263390"/>
            <a:ext cx="4326890" cy="1694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ts val="25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charset="-122"/>
                <a:ea typeface="思源黑体 CN Light"/>
                <a:sym typeface="华文细黑" panose="02010600040101010101" charset="-122"/>
              </a:rPr>
              <a:t>·</a:t>
            </a:r>
            <a:r>
              <a:rPr 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charset="-122"/>
                <a:ea typeface="思源黑体 CN Light"/>
                <a:sym typeface="华文细黑" panose="02010600040101010101" charset="-122"/>
              </a:rPr>
              <a:t>各资助业务审核流程</a:t>
            </a:r>
            <a:endParaRPr 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charset="-122"/>
              <a:ea typeface="思源黑体 CN Light"/>
              <a:sym typeface="华文细黑" panose="02010600040101010101" charset="-122"/>
            </a:endParaRPr>
          </a:p>
          <a:p>
            <a:pPr algn="l">
              <a:lnSpc>
                <a:spcPts val="25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charset="-122"/>
                <a:ea typeface="思源黑体 CN Light"/>
                <a:sym typeface="华文细黑" panose="02010600040101010101" charset="-122"/>
              </a:rPr>
              <a:t>·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charset="-122"/>
                <a:ea typeface="思源黑体 CN Light"/>
                <a:sym typeface="华文细黑" panose="02010600040101010101" charset="-122"/>
              </a:rPr>
              <a:t>电脑端认定审核操作教程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charset="-122"/>
              <a:ea typeface="思源黑体 CN Light"/>
              <a:sym typeface="华文细黑" panose="02010600040101010101" charset="-122"/>
            </a:endParaRPr>
          </a:p>
          <a:p>
            <a:pPr algn="l">
              <a:lnSpc>
                <a:spcPts val="25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charset="-122"/>
                <a:ea typeface="思源黑体 CN Light"/>
                <a:sym typeface="华文细黑" panose="02010600040101010101" charset="-122"/>
              </a:rPr>
              <a:t>·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charset="-122"/>
                <a:ea typeface="思源黑体 CN Light"/>
                <a:sym typeface="华文细黑" panose="02010600040101010101" charset="-122"/>
              </a:rPr>
              <a:t>电脑端业务审核操作教程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charset="-122"/>
              <a:ea typeface="思源黑体 CN Light"/>
              <a:sym typeface="华文细黑" panose="02010600040101010101" charset="-122"/>
            </a:endParaRPr>
          </a:p>
          <a:p>
            <a:pPr algn="l">
              <a:lnSpc>
                <a:spcPts val="25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charset="-122"/>
                <a:ea typeface="思源黑体 CN Light"/>
                <a:sym typeface="华文细黑" panose="02010600040101010101" charset="-122"/>
              </a:rPr>
              <a:t>·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charset="-122"/>
                <a:ea typeface="思源黑体 CN Light"/>
                <a:sym typeface="华文细黑" panose="02010600040101010101" charset="-122"/>
              </a:rPr>
              <a:t>错误申请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charset="-122"/>
              <a:ea typeface="思源黑体 CN Light"/>
              <a:sym typeface="华文细黑" panose="02010600040101010101" charset="-122"/>
            </a:endParaRPr>
          </a:p>
          <a:p>
            <a:pPr algn="l">
              <a:lnSpc>
                <a:spcPts val="2500"/>
              </a:lnSpc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charset="-122"/>
              <a:ea typeface="思源黑体 CN Light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 flipH="1">
            <a:off x="907256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7021353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1534160" y="367725"/>
            <a:ext cx="9123680" cy="768350"/>
          </a:xfrm>
          <a:prstGeom prst="rect">
            <a:avLst/>
          </a:prstGeom>
          <a:solidFill>
            <a:srgbClr val="F8F9FB"/>
          </a:solidFill>
        </p:spPr>
        <p:txBody>
          <a:bodyPr wrap="none">
            <a:spAutoFit/>
          </a:bodyPr>
          <a:lstStyle/>
          <a:p>
            <a:pPr algn="ctr"/>
            <a:r>
              <a:rPr lang="zh-CN" sz="4400" b="1" dirty="0">
                <a:solidFill>
                  <a:srgbClr val="2E75B6"/>
                </a:solidFill>
                <a:sym typeface="+mn-ea"/>
              </a:rPr>
              <a:t>各资助业务审核流程（本专科学段）</a:t>
            </a:r>
            <a:endParaRPr lang="zh-CN" sz="4400" b="1" dirty="0">
              <a:solidFill>
                <a:srgbClr val="2E75B6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26000" y="289941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86385" y="3244850"/>
            <a:ext cx="28403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zh-CN" altLang="en-US" b="1">
                <a:sym typeface="+mn-ea"/>
              </a:rPr>
              <a:t>本专科</a:t>
            </a:r>
            <a:r>
              <a:rPr lang="zh-CN" altLang="en-US" b="1"/>
              <a:t>国家助学金</a:t>
            </a:r>
            <a:endParaRPr lang="zh-CN" altLang="en-US" b="1"/>
          </a:p>
        </p:txBody>
      </p:sp>
      <p:sp>
        <p:nvSpPr>
          <p:cNvPr id="81" name="文本框 80"/>
          <p:cNvSpPr txBox="1"/>
          <p:nvPr/>
        </p:nvSpPr>
        <p:spPr>
          <a:xfrm>
            <a:off x="1026160" y="5122545"/>
            <a:ext cx="10347960" cy="4108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  <a:buClrTx/>
              <a:buSzTx/>
              <a:buFontTx/>
              <a:buNone/>
            </a:pPr>
            <a:r>
              <a:rPr lang="zh-CN" altLang="en-US" sz="1600" b="1" dirty="0">
                <a:sym typeface="+mn-ea"/>
              </a:rPr>
              <a:t>。</a:t>
            </a:r>
            <a:endParaRPr lang="zh-CN" altLang="en-US" sz="1600" b="1" dirty="0">
              <a:sym typeface="+mn-ea"/>
            </a:endParaRPr>
          </a:p>
        </p:txBody>
      </p:sp>
      <p:pic>
        <p:nvPicPr>
          <p:cNvPr id="2" name="图片 1" descr="C:\Users\Administrator\Desktop\流程图(1).jpg流程图(1)"/>
          <p:cNvPicPr/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828925" y="1882890"/>
            <a:ext cx="9000000" cy="32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 flipH="1">
            <a:off x="907256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7021353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1534160" y="367725"/>
            <a:ext cx="9123680" cy="768350"/>
          </a:xfrm>
          <a:prstGeom prst="rect">
            <a:avLst/>
          </a:prstGeom>
          <a:solidFill>
            <a:srgbClr val="F8F9FB"/>
          </a:solidFill>
        </p:spPr>
        <p:txBody>
          <a:bodyPr wrap="none">
            <a:spAutoFit/>
          </a:bodyPr>
          <a:lstStyle/>
          <a:p>
            <a:pPr algn="ctr"/>
            <a:r>
              <a:rPr lang="zh-CN" sz="4400" b="1" dirty="0">
                <a:solidFill>
                  <a:srgbClr val="2E75B6"/>
                </a:solidFill>
                <a:sym typeface="+mn-ea"/>
              </a:rPr>
              <a:t>各资助业务审核流程（本专科学段）</a:t>
            </a:r>
            <a:endParaRPr lang="zh-CN" sz="4400" b="1" dirty="0">
              <a:solidFill>
                <a:srgbClr val="2E75B6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26000" y="289941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86385" y="3244850"/>
            <a:ext cx="28403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zh-CN" altLang="en-US" b="1">
                <a:sym typeface="+mn-ea"/>
              </a:rPr>
              <a:t>本专科</a:t>
            </a:r>
            <a:r>
              <a:rPr lang="zh-CN" altLang="en-US" b="1"/>
              <a:t>国家励志奖学金</a:t>
            </a:r>
            <a:endParaRPr lang="zh-CN" altLang="en-US" b="1"/>
          </a:p>
        </p:txBody>
      </p:sp>
      <p:sp>
        <p:nvSpPr>
          <p:cNvPr id="81" name="文本框 80"/>
          <p:cNvSpPr txBox="1"/>
          <p:nvPr/>
        </p:nvSpPr>
        <p:spPr>
          <a:xfrm>
            <a:off x="1026160" y="5122545"/>
            <a:ext cx="10347960" cy="4108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  <a:buClrTx/>
              <a:buSzTx/>
              <a:buFontTx/>
              <a:buNone/>
            </a:pPr>
            <a:endParaRPr lang="zh-CN" altLang="en-US" sz="1600" b="1" dirty="0">
              <a:sym typeface="+mn-ea"/>
            </a:endParaRPr>
          </a:p>
        </p:txBody>
      </p:sp>
      <p:pic>
        <p:nvPicPr>
          <p:cNvPr id="3" name="图片 2" descr="C:\Users\Administrator\Desktop\流程图(2).jpg流程图(2)"/>
          <p:cNvPicPr/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9308"/>
          <a:stretch>
            <a:fillRect/>
          </a:stretch>
        </p:blipFill>
        <p:spPr>
          <a:xfrm>
            <a:off x="3265805" y="2837815"/>
            <a:ext cx="7552690" cy="1440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 flipH="1">
            <a:off x="907256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7021353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1534160" y="367725"/>
            <a:ext cx="9123680" cy="768350"/>
          </a:xfrm>
          <a:prstGeom prst="rect">
            <a:avLst/>
          </a:prstGeom>
          <a:solidFill>
            <a:srgbClr val="F8F9FB"/>
          </a:solidFill>
        </p:spPr>
        <p:txBody>
          <a:bodyPr wrap="none">
            <a:spAutoFit/>
          </a:bodyPr>
          <a:lstStyle/>
          <a:p>
            <a:pPr algn="ctr"/>
            <a:r>
              <a:rPr lang="zh-CN" sz="4400" b="1" dirty="0">
                <a:solidFill>
                  <a:srgbClr val="2E75B6"/>
                </a:solidFill>
                <a:sym typeface="+mn-ea"/>
              </a:rPr>
              <a:t>各资助业务审核流程（本专科学段）</a:t>
            </a:r>
            <a:endParaRPr lang="zh-CN" sz="4400" b="1" dirty="0">
              <a:solidFill>
                <a:srgbClr val="2E75B6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26000" y="289941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236220" y="3070860"/>
            <a:ext cx="28403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zh-CN" altLang="en-US" b="1">
                <a:sym typeface="+mn-ea"/>
              </a:rPr>
              <a:t>本专科生国家奖学金</a:t>
            </a:r>
            <a:endParaRPr lang="zh-CN" altLang="en-US" b="1">
              <a:sym typeface="+mn-ea"/>
            </a:endParaRPr>
          </a:p>
          <a:p>
            <a:pPr algn="ctr">
              <a:buNone/>
            </a:pPr>
            <a:r>
              <a:rPr lang="zh-CN" altLang="en-US" b="1">
                <a:sym typeface="+mn-ea"/>
              </a:rPr>
              <a:t>省政府奖学金</a:t>
            </a:r>
            <a:endParaRPr lang="zh-CN" altLang="en-US" b="1">
              <a:sym typeface="+mn-ea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041400" y="5122545"/>
            <a:ext cx="10347960" cy="4108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  <a:buClrTx/>
              <a:buSzTx/>
              <a:buFontTx/>
              <a:buNone/>
            </a:pPr>
            <a:endParaRPr lang="zh-CN" altLang="en-US" sz="1600" b="1" dirty="0">
              <a:sym typeface="+mn-ea"/>
            </a:endParaRPr>
          </a:p>
        </p:txBody>
      </p:sp>
      <p:pic>
        <p:nvPicPr>
          <p:cNvPr id="5" name="图片 4" descr="C:\Users\Administrator\Desktop\流程图(3).jpg流程图(3)"/>
          <p:cNvPicPr/>
          <p:nvPr/>
        </p:nvPicPr>
        <p:blipFill>
          <a:blip r:embed="rId1">
            <a:clrChange>
              <a:clrFrom>
                <a:srgbClr val="F2F2F2">
                  <a:alpha val="100000"/>
                </a:srgbClr>
              </a:clrFrom>
              <a:clrTo>
                <a:srgbClr val="F2F2F2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751455" y="2493645"/>
            <a:ext cx="9000000" cy="180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35170" y="3046095"/>
            <a:ext cx="667258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2E75B6"/>
                </a:solidFill>
                <a:sym typeface="+mn-ea"/>
              </a:rPr>
              <a:t>认定审核教程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 rot="0">
            <a:off x="1941830" y="1861820"/>
            <a:ext cx="2560320" cy="2560320"/>
            <a:chOff x="1219200" y="2293620"/>
            <a:chExt cx="2560320" cy="2560320"/>
          </a:xfrm>
        </p:grpSpPr>
        <p:sp>
          <p:nvSpPr>
            <p:cNvPr id="5" name="菱形 4"/>
            <p:cNvSpPr/>
            <p:nvPr/>
          </p:nvSpPr>
          <p:spPr>
            <a:xfrm>
              <a:off x="1219200" y="2293620"/>
              <a:ext cx="2560320" cy="2560320"/>
            </a:xfrm>
            <a:prstGeom prst="diamond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406994" y="3103523"/>
              <a:ext cx="184731" cy="4947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4140000" y="3952800"/>
            <a:ext cx="5126400" cy="0"/>
          </a:xfrm>
          <a:prstGeom prst="line">
            <a:avLst/>
          </a:prstGeom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: 形状 18"/>
          <p:cNvSpPr/>
          <p:nvPr/>
        </p:nvSpPr>
        <p:spPr>
          <a:xfrm>
            <a:off x="0" y="1343473"/>
            <a:ext cx="3167233" cy="4416186"/>
          </a:xfrm>
          <a:custGeom>
            <a:avLst/>
            <a:gdLst>
              <a:gd name="connsiteX0" fmla="*/ 0 w 3167233"/>
              <a:gd name="connsiteY0" fmla="*/ 0 h 4416186"/>
              <a:gd name="connsiteX1" fmla="*/ 3167233 w 3167233"/>
              <a:gd name="connsiteY1" fmla="*/ 3154722 h 4416186"/>
              <a:gd name="connsiteX2" fmla="*/ 1910752 w 3167233"/>
              <a:gd name="connsiteY2" fmla="*/ 4416186 h 4416186"/>
              <a:gd name="connsiteX3" fmla="*/ 0 w 3167233"/>
              <a:gd name="connsiteY3" fmla="*/ 2512981 h 441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7233" h="4416186">
                <a:moveTo>
                  <a:pt x="0" y="0"/>
                </a:moveTo>
                <a:lnTo>
                  <a:pt x="3167233" y="3154722"/>
                </a:lnTo>
                <a:lnTo>
                  <a:pt x="1910752" y="4416186"/>
                </a:lnTo>
                <a:lnTo>
                  <a:pt x="0" y="2512981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图片包含 游戏机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9" t="351" r="22000" b="2858"/>
          <a:stretch>
            <a:fillRect/>
          </a:stretch>
        </p:blipFill>
        <p:spPr>
          <a:xfrm>
            <a:off x="8557260" y="3223260"/>
            <a:ext cx="3634741" cy="3634741"/>
          </a:xfrm>
          <a:custGeom>
            <a:avLst/>
            <a:gdLst>
              <a:gd name="connsiteX0" fmla="*/ 6293643 w 6293643"/>
              <a:gd name="connsiteY0" fmla="*/ 0 h 6293643"/>
              <a:gd name="connsiteX1" fmla="*/ 6293643 w 6293643"/>
              <a:gd name="connsiteY1" fmla="*/ 3239716 h 6293643"/>
              <a:gd name="connsiteX2" fmla="*/ 3239716 w 6293643"/>
              <a:gd name="connsiteY2" fmla="*/ 6293643 h 6293643"/>
              <a:gd name="connsiteX3" fmla="*/ 0 w 6293643"/>
              <a:gd name="connsiteY3" fmla="*/ 6293643 h 6293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3643" h="6293643">
                <a:moveTo>
                  <a:pt x="6293643" y="0"/>
                </a:moveTo>
                <a:lnTo>
                  <a:pt x="6293643" y="3239716"/>
                </a:lnTo>
                <a:lnTo>
                  <a:pt x="3239716" y="6293643"/>
                </a:lnTo>
                <a:lnTo>
                  <a:pt x="0" y="6293643"/>
                </a:lnTo>
                <a:close/>
              </a:path>
            </a:pathLst>
          </a:custGeom>
        </p:spPr>
      </p:pic>
      <p:cxnSp>
        <p:nvCxnSpPr>
          <p:cNvPr id="21" name="直接连接符 20"/>
          <p:cNvCxnSpPr/>
          <p:nvPr/>
        </p:nvCxnSpPr>
        <p:spPr>
          <a:xfrm flipV="1">
            <a:off x="8305800" y="5539740"/>
            <a:ext cx="1190222" cy="1211580"/>
          </a:xfrm>
          <a:prstGeom prst="line">
            <a:avLst/>
          </a:prstGeom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1890" y="3423920"/>
            <a:ext cx="7092315" cy="3077845"/>
          </a:xfrm>
          <a:prstGeom prst="rect">
            <a:avLst/>
          </a:prstGeom>
        </p:spPr>
      </p:pic>
      <p:cxnSp>
        <p:nvCxnSpPr>
          <p:cNvPr id="34" name="直接连接符 33"/>
          <p:cNvCxnSpPr/>
          <p:nvPr/>
        </p:nvCxnSpPr>
        <p:spPr>
          <a:xfrm flipH="1">
            <a:off x="907256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7021353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5941060" y="367725"/>
            <a:ext cx="309880" cy="768350"/>
          </a:xfrm>
          <a:prstGeom prst="rect">
            <a:avLst/>
          </a:prstGeom>
          <a:solidFill>
            <a:srgbClr val="F8F9FB"/>
          </a:solidFill>
        </p:spPr>
        <p:txBody>
          <a:bodyPr wrap="none">
            <a:spAutoFit/>
          </a:bodyPr>
          <a:lstStyle/>
          <a:p>
            <a:pPr algn="ctr"/>
            <a:endParaRPr lang="zh-CN" sz="4400" b="1" dirty="0">
              <a:solidFill>
                <a:srgbClr val="2E75B6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77179" y="1341444"/>
            <a:ext cx="10806430" cy="709930"/>
            <a:chOff x="1056641" y="1368881"/>
            <a:chExt cx="10806430" cy="709930"/>
          </a:xfrm>
        </p:grpSpPr>
        <p:grpSp>
          <p:nvGrpSpPr>
            <p:cNvPr id="23" name="组合 22"/>
            <p:cNvGrpSpPr/>
            <p:nvPr/>
          </p:nvGrpSpPr>
          <p:grpSpPr>
            <a:xfrm>
              <a:off x="1056641" y="1368881"/>
              <a:ext cx="10806430" cy="709930"/>
              <a:chOff x="1193800" y="1303005"/>
              <a:chExt cx="10806430" cy="709930"/>
            </a:xfrm>
          </p:grpSpPr>
          <p:sp>
            <p:nvSpPr>
              <p:cNvPr id="25" name="矩形: 圆角 24"/>
              <p:cNvSpPr/>
              <p:nvPr/>
            </p:nvSpPr>
            <p:spPr>
              <a:xfrm>
                <a:off x="1193800" y="1303005"/>
                <a:ext cx="10806430" cy="709930"/>
              </a:xfrm>
              <a:prstGeom prst="roundRect">
                <a:avLst>
                  <a:gd name="adj" fmla="val 50000"/>
                </a:avLst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1665405" y="1430400"/>
                <a:ext cx="5530215" cy="3987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p>
                <a:r>
                  <a:rPr lang="zh-CN" altLang="en-US" sz="2000" b="1" dirty="0">
                    <a:solidFill>
                      <a:schemeClr val="bg1"/>
                    </a:solidFill>
                  </a:rPr>
                  <a:t>操作用户：各级审核员</a:t>
                </a:r>
                <a:r>
                  <a:rPr lang="en-US" altLang="zh-CN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altLang="zh-CN" sz="2000" b="1" dirty="0">
                    <a:solidFill>
                      <a:schemeClr val="bg1"/>
                    </a:solidFill>
                  </a:rPr>
                  <a:t>  </a:t>
                </a:r>
                <a:r>
                  <a:rPr lang="zh-CN" altLang="en-US" sz="2000" b="1" dirty="0">
                    <a:solidFill>
                      <a:schemeClr val="bg1"/>
                    </a:solidFill>
                  </a:rPr>
                  <a:t>操作入口：</a:t>
                </a:r>
                <a:r>
                  <a:rPr lang="zh-CN" altLang="en-US" sz="2000" dirty="0">
                    <a:solidFill>
                      <a:schemeClr val="bg1"/>
                    </a:solidFill>
                  </a:rPr>
                  <a:t>电脑端</a:t>
                </a:r>
                <a:r>
                  <a:rPr lang="en-US" altLang="zh-CN" sz="2000" b="1" dirty="0">
                    <a:solidFill>
                      <a:schemeClr val="bg1"/>
                    </a:solidFill>
                  </a:rPr>
                  <a:t>        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1228885" y="1557454"/>
              <a:ext cx="193040" cy="193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2" name="直接连接符 11"/>
          <p:cNvCxnSpPr/>
          <p:nvPr/>
        </p:nvCxnSpPr>
        <p:spPr>
          <a:xfrm flipH="1">
            <a:off x="550071" y="1867771"/>
            <a:ext cx="1" cy="4990229"/>
          </a:xfrm>
          <a:prstGeom prst="line">
            <a:avLst/>
          </a:prstGeom>
          <a:ln w="19050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449580" y="1529522"/>
            <a:ext cx="7109805" cy="3391137"/>
            <a:chOff x="1195289" y="2347833"/>
            <a:chExt cx="7109805" cy="3391137"/>
          </a:xfrm>
        </p:grpSpPr>
        <p:sp>
          <p:nvSpPr>
            <p:cNvPr id="37" name="椭圆 36"/>
            <p:cNvSpPr/>
            <p:nvPr/>
          </p:nvSpPr>
          <p:spPr>
            <a:xfrm>
              <a:off x="1195289" y="2347833"/>
              <a:ext cx="266700" cy="2667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685725" y="3062445"/>
              <a:ext cx="6619369" cy="26765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b="1" dirty="0">
                  <a:solidFill>
                    <a:srgbClr val="2E75B6"/>
                  </a:solidFill>
                </a:rPr>
                <a:t>1. </a:t>
              </a:r>
              <a:r>
                <a:rPr lang="zh-CN" altLang="en-US" sz="2000" b="1" dirty="0">
                  <a:solidFill>
                    <a:srgbClr val="2E75B6"/>
                  </a:solidFill>
                </a:rPr>
                <a:t>当前审核者</a:t>
              </a:r>
              <a:r>
                <a:rPr lang="zh-CN" altLang="en-US" sz="2000" b="1" dirty="0">
                  <a:solidFill>
                    <a:srgbClr val="2E75B6"/>
                  </a:solidFill>
                  <a:sym typeface="+mn-ea"/>
                </a:rPr>
                <a:t>登录电脑端、</a:t>
              </a:r>
              <a:endParaRPr lang="zh-CN" altLang="en-US" sz="2000" b="1" dirty="0">
                <a:solidFill>
                  <a:srgbClr val="2E75B6"/>
                </a:solidFill>
              </a:endParaRPr>
            </a:p>
            <a:p>
              <a:pPr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2E75B6"/>
                  </a:solidFill>
                  <a:sym typeface="+mn-ea"/>
                </a:rPr>
                <a:t>        </a:t>
              </a:r>
              <a:r>
                <a:rPr lang="zh-CN" altLang="en-US" sz="2000" b="1" dirty="0">
                  <a:solidFill>
                    <a:srgbClr val="2E75B6"/>
                  </a:solidFill>
                  <a:sym typeface="+mn-ea"/>
                </a:rPr>
                <a:t>导航栏选择</a:t>
              </a:r>
              <a:r>
                <a:rPr lang="en-US" altLang="zh-CN" sz="2000" b="1" dirty="0">
                  <a:solidFill>
                    <a:srgbClr val="2E75B6"/>
                  </a:solidFill>
                  <a:sym typeface="+mn-ea"/>
                </a:rPr>
                <a:t> </a:t>
              </a:r>
              <a:r>
                <a:rPr lang="en-US" altLang="zh-CN" sz="2000" b="1" dirty="0">
                  <a:solidFill>
                    <a:srgbClr val="FF0000"/>
                  </a:solidFill>
                  <a:sym typeface="+mn-ea"/>
                </a:rPr>
                <a:t>“</a:t>
              </a:r>
              <a:r>
                <a:rPr lang="zh-CN" altLang="en-US" sz="2000" b="1" dirty="0">
                  <a:solidFill>
                    <a:srgbClr val="FF0000"/>
                  </a:solidFill>
                  <a:sym typeface="+mn-ea"/>
                </a:rPr>
                <a:t>资助认定管理</a:t>
              </a:r>
              <a:r>
                <a:rPr lang="en-US" altLang="zh-CN" sz="2000" b="1" dirty="0">
                  <a:solidFill>
                    <a:srgbClr val="FF0000"/>
                  </a:solidFill>
                  <a:sym typeface="+mn-ea"/>
                </a:rPr>
                <a:t>” &gt; “</a:t>
              </a:r>
              <a:r>
                <a:rPr lang="zh-CN" altLang="en-US" sz="2000" b="1" dirty="0">
                  <a:solidFill>
                    <a:srgbClr val="FF0000"/>
                  </a:solidFill>
                  <a:sym typeface="+mn-ea"/>
                </a:rPr>
                <a:t>待审核认定</a:t>
              </a:r>
              <a:r>
                <a:rPr lang="en-US" altLang="zh-CN" sz="2000" b="1" dirty="0">
                  <a:solidFill>
                    <a:srgbClr val="FF0000"/>
                  </a:solidFill>
                  <a:sym typeface="+mn-ea"/>
                </a:rPr>
                <a:t>”</a:t>
              </a:r>
              <a:endParaRPr lang="zh-CN" altLang="en-US" sz="2000" b="1" dirty="0">
                <a:solidFill>
                  <a:srgbClr val="FF0000"/>
                </a:solidFill>
                <a:sym typeface="+mn-ea"/>
              </a:endParaRPr>
            </a:p>
            <a:p>
              <a:pPr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2E75B6"/>
                  </a:solidFill>
                  <a:sym typeface="+mn-ea"/>
                </a:rPr>
                <a:t> </a:t>
              </a:r>
              <a:r>
                <a:rPr lang="en-US" altLang="zh-CN" sz="2000" b="1" dirty="0">
                  <a:solidFill>
                    <a:srgbClr val="2E75B6"/>
                  </a:solidFill>
                  <a:sym typeface="+mn-ea"/>
                </a:rPr>
                <a:t>       </a:t>
              </a:r>
              <a:r>
                <a:rPr lang="zh-CN" altLang="en-US" sz="2000" b="1" dirty="0">
                  <a:solidFill>
                    <a:srgbClr val="2E75B6"/>
                  </a:solidFill>
                  <a:sym typeface="+mn-ea"/>
                </a:rPr>
                <a:t>点击需要审批的申请</a:t>
              </a:r>
              <a:r>
                <a:rPr lang="en-US" altLang="zh-CN" sz="2000" b="1" dirty="0">
                  <a:solidFill>
                    <a:srgbClr val="2E75B6"/>
                  </a:solidFill>
                  <a:sym typeface="+mn-ea"/>
                </a:rPr>
                <a:t>;</a:t>
              </a:r>
              <a:endParaRPr lang="en-US" altLang="zh-CN" sz="2000" b="1" dirty="0">
                <a:solidFill>
                  <a:srgbClr val="2E75B6"/>
                </a:solidFill>
                <a:sym typeface="+mn-ea"/>
              </a:endParaRPr>
            </a:p>
            <a:p>
              <a:pPr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2E75B6"/>
                  </a:solidFill>
                </a:rPr>
                <a:t>        </a:t>
              </a:r>
              <a:r>
                <a:rPr lang="zh-CN" altLang="en-US" sz="1600" b="1" dirty="0">
                  <a:solidFill>
                    <a:schemeClr val="tx1"/>
                  </a:solidFill>
                </a:rPr>
                <a:t>注：第一位审核者都是</a:t>
              </a:r>
              <a:r>
                <a:rPr lang="zh-CN" altLang="en-US" sz="1600" b="1" dirty="0">
                  <a:solidFill>
                    <a:schemeClr val="tx1"/>
                  </a:solidFill>
                </a:rPr>
                <a:t>辅导员，</a:t>
              </a:r>
              <a:endParaRPr lang="zh-CN" altLang="en-US" sz="1600" b="1" dirty="0">
                <a:solidFill>
                  <a:schemeClr val="tx1"/>
                </a:solidFill>
              </a:endParaRPr>
            </a:p>
            <a:p>
              <a:pPr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chemeClr val="tx1"/>
                  </a:solidFill>
                </a:rPr>
                <a:t>                  </a:t>
              </a:r>
              <a:r>
                <a:rPr lang="zh-CN" altLang="en-US" sz="1600" b="1" dirty="0">
                  <a:solidFill>
                    <a:schemeClr val="tx1"/>
                  </a:solidFill>
                </a:rPr>
                <a:t>账号由管理员创建。</a:t>
              </a:r>
              <a:endParaRPr lang="en-US" altLang="zh-CN" sz="1600" b="1" dirty="0">
                <a:solidFill>
                  <a:schemeClr val="tx1"/>
                </a:solidFill>
              </a:endParaRPr>
            </a:p>
            <a:p>
              <a:pPr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endParaRPr lang="en-US" altLang="zh-CN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050155" y="5751830"/>
            <a:ext cx="2813685" cy="62674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200000"/>
              </a:lnSpc>
            </a:pPr>
            <a:r>
              <a:rPr lang="zh-CN" altLang="en-US" sz="1200" dirty="0"/>
              <a:t>资助认定管理 &gt; 待审核认定</a:t>
            </a:r>
            <a:r>
              <a:rPr lang="en-US" altLang="zh-CN" sz="1200" dirty="0"/>
              <a:t> &gt; </a:t>
            </a:r>
            <a:endParaRPr lang="en-US" altLang="zh-CN" sz="1200" dirty="0"/>
          </a:p>
          <a:p>
            <a:pPr algn="l">
              <a:lnSpc>
                <a:spcPct val="90000"/>
              </a:lnSpc>
            </a:pPr>
            <a:r>
              <a:rPr lang="zh-CN" altLang="en-US" sz="1200" b="1" dirty="0">
                <a:solidFill>
                  <a:srgbClr val="2E75B6"/>
                </a:solidFill>
                <a:sym typeface="+mn-ea"/>
              </a:rPr>
              <a:t>点击需要审批的申请</a:t>
            </a:r>
            <a:endParaRPr lang="zh-CN" altLang="en-US" sz="1200" b="1" dirty="0">
              <a:solidFill>
                <a:srgbClr val="2E75B6"/>
              </a:solidFill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28160" y="367725"/>
            <a:ext cx="3535680" cy="768350"/>
          </a:xfrm>
          <a:prstGeom prst="rect">
            <a:avLst/>
          </a:prstGeom>
          <a:solidFill>
            <a:srgbClr val="F8F9FB"/>
          </a:solidFill>
        </p:spPr>
        <p:txBody>
          <a:bodyPr wrap="none">
            <a:spAutoFit/>
          </a:bodyPr>
          <a:lstStyle/>
          <a:p>
            <a:pPr algn="ctr"/>
            <a:r>
              <a:rPr lang="zh-CN" sz="4400" b="1" dirty="0">
                <a:solidFill>
                  <a:srgbClr val="FF0000"/>
                </a:solidFill>
                <a:sym typeface="+mn-ea"/>
              </a:rPr>
              <a:t>认定审核</a:t>
            </a:r>
            <a:r>
              <a:rPr lang="zh-CN" sz="4400" b="1" dirty="0">
                <a:solidFill>
                  <a:srgbClr val="2E75B6"/>
                </a:solidFill>
                <a:sym typeface="+mn-ea"/>
              </a:rPr>
              <a:t>教程</a:t>
            </a:r>
            <a:endParaRPr lang="zh-CN" sz="4400" b="1" dirty="0">
              <a:solidFill>
                <a:srgbClr val="2E75B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 flipH="1">
            <a:off x="907256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7021353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4328160" y="367725"/>
            <a:ext cx="3535680" cy="768350"/>
          </a:xfrm>
          <a:prstGeom prst="rect">
            <a:avLst/>
          </a:prstGeom>
          <a:solidFill>
            <a:srgbClr val="F8F9FB"/>
          </a:solidFill>
        </p:spPr>
        <p:txBody>
          <a:bodyPr wrap="none">
            <a:spAutoFit/>
          </a:bodyPr>
          <a:lstStyle/>
          <a:p>
            <a:pPr algn="ctr"/>
            <a:r>
              <a:rPr lang="zh-CN" sz="4400" b="1" dirty="0">
                <a:solidFill>
                  <a:srgbClr val="FF0000"/>
                </a:solidFill>
                <a:sym typeface="+mn-ea"/>
              </a:rPr>
              <a:t>认定审核</a:t>
            </a:r>
            <a:r>
              <a:rPr lang="zh-CN" sz="4400" b="1" dirty="0">
                <a:solidFill>
                  <a:srgbClr val="2E75B6"/>
                </a:solidFill>
                <a:sym typeface="+mn-ea"/>
              </a:rPr>
              <a:t>教程</a:t>
            </a:r>
            <a:endParaRPr lang="zh-CN" sz="4400" b="1" dirty="0">
              <a:solidFill>
                <a:srgbClr val="2E75B6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49910" y="751840"/>
            <a:ext cx="0" cy="6192520"/>
          </a:xfrm>
          <a:prstGeom prst="line">
            <a:avLst/>
          </a:prstGeom>
          <a:ln w="19050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16560" y="1070654"/>
            <a:ext cx="11010265" cy="1014730"/>
            <a:chOff x="1204814" y="1138395"/>
            <a:chExt cx="11010265" cy="1014730"/>
          </a:xfrm>
        </p:grpSpPr>
        <p:sp>
          <p:nvSpPr>
            <p:cNvPr id="9" name="椭圆 8"/>
            <p:cNvSpPr/>
            <p:nvPr/>
          </p:nvSpPr>
          <p:spPr>
            <a:xfrm>
              <a:off x="1204814" y="1203563"/>
              <a:ext cx="266700" cy="2667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486754" y="1138395"/>
              <a:ext cx="10728325" cy="101473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b="1" dirty="0">
                  <a:solidFill>
                    <a:srgbClr val="2E75B6"/>
                  </a:solidFill>
                </a:rPr>
                <a:t>2. </a:t>
              </a:r>
              <a:r>
                <a:rPr lang="zh-CN" altLang="en-US" sz="2000" b="1" dirty="0">
                  <a:solidFill>
                    <a:srgbClr val="2E75B6"/>
                  </a:solidFill>
                </a:rPr>
                <a:t>点击右上角的</a:t>
              </a:r>
              <a:r>
                <a:rPr lang="en-US" altLang="zh-CN" sz="2000" b="1" dirty="0">
                  <a:solidFill>
                    <a:srgbClr val="FF0000"/>
                  </a:solidFill>
                </a:rPr>
                <a:t>“</a:t>
              </a:r>
              <a:r>
                <a:rPr lang="zh-CN" altLang="en-US" sz="2000" b="1" dirty="0">
                  <a:solidFill>
                    <a:srgbClr val="FF0000"/>
                  </a:solidFill>
                </a:rPr>
                <a:t>认定报告</a:t>
              </a:r>
              <a:r>
                <a:rPr lang="en-US" altLang="zh-CN" sz="2000" b="1" dirty="0">
                  <a:solidFill>
                    <a:srgbClr val="FF0000"/>
                  </a:solidFill>
                </a:rPr>
                <a:t>”(</a:t>
              </a:r>
              <a:r>
                <a:rPr lang="zh-CN" altLang="en-US" sz="2000" b="1" dirty="0">
                  <a:solidFill>
                    <a:srgbClr val="FF0000"/>
                  </a:solidFill>
                </a:rPr>
                <a:t>特殊群体无需查看</a:t>
              </a:r>
              <a:r>
                <a:rPr lang="en-US" altLang="zh-CN" sz="2000" b="1" dirty="0">
                  <a:solidFill>
                    <a:srgbClr val="FF0000"/>
                  </a:solidFill>
                </a:rPr>
                <a:t>)</a:t>
              </a:r>
              <a:r>
                <a:rPr lang="zh-CN" altLang="en-US" sz="2000" b="1" dirty="0">
                  <a:solidFill>
                    <a:srgbClr val="2E75B6"/>
                  </a:solidFill>
                </a:rPr>
                <a:t>，阅读后判断学生是否符合资助标准，</a:t>
              </a:r>
              <a:r>
                <a:rPr lang="zh-CN" altLang="en-US" sz="2000" b="1" dirty="0">
                  <a:solidFill>
                    <a:srgbClr val="FF0000"/>
                  </a:solidFill>
                </a:rPr>
                <a:t>填写</a:t>
              </a:r>
              <a:r>
                <a:rPr lang="zh-CN" sz="2000" b="1" dirty="0">
                  <a:solidFill>
                    <a:srgbClr val="FF0000"/>
                  </a:solidFill>
                  <a:sym typeface="+mn-ea"/>
                </a:rPr>
                <a:t>实际应发金额</a:t>
              </a:r>
              <a:r>
                <a:rPr lang="zh-CN" sz="2000" b="1" dirty="0">
                  <a:solidFill>
                    <a:srgbClr val="2E75B6"/>
                  </a:solidFill>
                  <a:sym typeface="+mn-ea"/>
                </a:rPr>
                <a:t>、</a:t>
              </a:r>
              <a:r>
                <a:rPr lang="zh-CN" altLang="en-US" sz="2000" b="1" dirty="0">
                  <a:solidFill>
                    <a:srgbClr val="FF0000"/>
                  </a:solidFill>
                </a:rPr>
                <a:t>通过意见并签字</a:t>
              </a:r>
              <a:r>
                <a:rPr lang="en-US" altLang="zh-CN" sz="2000" b="1" dirty="0">
                  <a:solidFill>
                    <a:srgbClr val="2E75B6"/>
                  </a:solidFill>
                </a:rPr>
                <a:t>;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    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endParaRPr>
            </a:p>
          </p:txBody>
        </p:sp>
      </p:grpSp>
      <p:pic>
        <p:nvPicPr>
          <p:cNvPr id="13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2440" y="3982720"/>
            <a:ext cx="9823450" cy="29375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2440" y="2085340"/>
            <a:ext cx="9796780" cy="187642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9406493" y="1948367"/>
            <a:ext cx="1554480" cy="838835"/>
          </a:xfrm>
          <a:prstGeom prst="rect">
            <a:avLst/>
          </a:prstGeom>
        </p:spPr>
        <p:txBody>
          <a:bodyPr wrap="none">
            <a:spAutoFit/>
          </a:bodyPr>
          <a:p>
            <a:pPr algn="l">
              <a:lnSpc>
                <a:spcPct val="200000"/>
              </a:lnSpc>
            </a:pPr>
            <a:r>
              <a:rPr lang="zh-CN" altLang="en-US" dirty="0"/>
              <a:t>阅读认定报告</a:t>
            </a:r>
            <a:endParaRPr lang="zh-CN" altLang="en-US" dirty="0"/>
          </a:p>
          <a:p>
            <a:pPr algn="l">
              <a:lnSpc>
                <a:spcPct val="70000"/>
              </a:lnSpc>
            </a:pP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5060315" y="5755640"/>
            <a:ext cx="1554480" cy="2844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70000"/>
              </a:lnSpc>
            </a:pPr>
            <a:r>
              <a:rPr lang="zh-CN" altLang="en-US" dirty="0">
                <a:sym typeface="+mn-ea"/>
              </a:rPr>
              <a:t>给定审批意见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 flipH="1">
            <a:off x="907256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7021353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4328160" y="367725"/>
            <a:ext cx="3535680" cy="768350"/>
          </a:xfrm>
          <a:prstGeom prst="rect">
            <a:avLst/>
          </a:prstGeom>
          <a:solidFill>
            <a:srgbClr val="F8F9FB"/>
          </a:solidFill>
        </p:spPr>
        <p:txBody>
          <a:bodyPr wrap="none">
            <a:spAutoFit/>
          </a:bodyPr>
          <a:lstStyle/>
          <a:p>
            <a:pPr algn="ctr"/>
            <a:r>
              <a:rPr lang="zh-CN" sz="4400" b="1" dirty="0">
                <a:solidFill>
                  <a:srgbClr val="FF0000"/>
                </a:solidFill>
                <a:sym typeface="+mn-ea"/>
              </a:rPr>
              <a:t>认定审核</a:t>
            </a:r>
            <a:r>
              <a:rPr lang="zh-CN" sz="4400" b="1" dirty="0">
                <a:solidFill>
                  <a:srgbClr val="2E75B6"/>
                </a:solidFill>
                <a:sym typeface="+mn-ea"/>
              </a:rPr>
              <a:t>教程</a:t>
            </a:r>
            <a:endParaRPr lang="zh-CN" sz="4400" b="1" dirty="0">
              <a:solidFill>
                <a:srgbClr val="2E75B6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49910" y="751840"/>
            <a:ext cx="0" cy="1016000"/>
          </a:xfrm>
          <a:prstGeom prst="line">
            <a:avLst/>
          </a:prstGeom>
          <a:ln w="19050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417195" y="1549444"/>
            <a:ext cx="10007600" cy="1014730"/>
            <a:chOff x="1195289" y="2266790"/>
            <a:chExt cx="10007600" cy="1014730"/>
          </a:xfrm>
        </p:grpSpPr>
        <p:sp>
          <p:nvSpPr>
            <p:cNvPr id="37" name="椭圆 36"/>
            <p:cNvSpPr/>
            <p:nvPr/>
          </p:nvSpPr>
          <p:spPr>
            <a:xfrm>
              <a:off x="1195289" y="2347833"/>
              <a:ext cx="266700" cy="2667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526759" y="2266790"/>
              <a:ext cx="9676130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b="1" dirty="0">
                  <a:solidFill>
                    <a:srgbClr val="2E75B6"/>
                  </a:solidFill>
                </a:rPr>
                <a:t>3. </a:t>
              </a:r>
              <a:r>
                <a:rPr lang="zh-CN" altLang="en-US" sz="2000" b="1" dirty="0">
                  <a:solidFill>
                    <a:srgbClr val="2E75B6"/>
                  </a:solidFill>
                </a:rPr>
                <a:t>审核链上的其他审核员</a:t>
              </a:r>
              <a:r>
                <a:rPr lang="zh-CN" altLang="en-US" sz="2000" b="1" dirty="0">
                  <a:solidFill>
                    <a:srgbClr val="FF0000"/>
                  </a:solidFill>
                </a:rPr>
                <a:t>依次重复</a:t>
              </a:r>
              <a:r>
                <a:rPr lang="zh-CN" altLang="en-US" sz="2000" b="1" dirty="0">
                  <a:solidFill>
                    <a:srgbClr val="2E75B6"/>
                  </a:solidFill>
                </a:rPr>
                <a:t>相同的</a:t>
              </a:r>
              <a:r>
                <a:rPr lang="en-US" altLang="zh-CN" sz="2000" b="1" dirty="0">
                  <a:solidFill>
                    <a:srgbClr val="2E75B6"/>
                  </a:solidFill>
                </a:rPr>
                <a:t>1</a:t>
              </a:r>
              <a:r>
                <a:rPr lang="zh-CN" altLang="en-US" sz="2000" b="1" dirty="0">
                  <a:solidFill>
                    <a:srgbClr val="2E75B6"/>
                  </a:solidFill>
                </a:rPr>
                <a:t>、</a:t>
              </a:r>
              <a:r>
                <a:rPr lang="en-US" altLang="zh-CN" sz="2000" b="1" dirty="0">
                  <a:solidFill>
                    <a:srgbClr val="2E75B6"/>
                  </a:solidFill>
                </a:rPr>
                <a:t>2</a:t>
              </a:r>
              <a:r>
                <a:rPr lang="zh-CN" altLang="en-US" sz="2000" b="1" dirty="0">
                  <a:solidFill>
                    <a:srgbClr val="2E75B6"/>
                  </a:solidFill>
                </a:rPr>
                <a:t>步通过审核。</a:t>
              </a:r>
              <a:endParaRPr lang="zh-CN" altLang="en-US" sz="2000" b="1" dirty="0">
                <a:solidFill>
                  <a:srgbClr val="2E75B6"/>
                </a:solidFill>
              </a:endParaRPr>
            </a:p>
            <a:p>
              <a:pPr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2E75B6"/>
                  </a:solidFill>
                </a:rPr>
                <a:t>        </a:t>
              </a:r>
              <a:r>
                <a:rPr lang="zh-CN" altLang="en-US" sz="2000" b="1" dirty="0">
                  <a:solidFill>
                    <a:srgbClr val="2E75B6"/>
                  </a:solidFill>
                </a:rPr>
                <a:t>直到最后一级批准通过。</a:t>
              </a:r>
              <a:endParaRPr lang="zh-CN" altLang="en-US" sz="2000" b="1" dirty="0">
                <a:solidFill>
                  <a:srgbClr val="2E75B6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748665" y="4527550"/>
            <a:ext cx="11049000" cy="156845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/>
                </a:solidFill>
                <a:sym typeface="+mn-ea"/>
              </a:rPr>
              <a:t>如果申请遭到任意审核员的驳回，</a:t>
            </a:r>
            <a:endParaRPr lang="zh-CN" altLang="en-US" sz="1600" dirty="0">
              <a:solidFill>
                <a:schemeClr val="tx1"/>
              </a:solidFill>
              <a:sym typeface="+mn-ea"/>
            </a:endParaRPr>
          </a:p>
          <a:p>
            <a:pPr indent="0" algn="l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tx1"/>
                </a:solidFill>
                <a:sym typeface="+mn-ea"/>
              </a:rPr>
              <a:t>     </a:t>
            </a:r>
            <a:r>
              <a:rPr lang="zh-CN" altLang="en-US" sz="1600" dirty="0">
                <a:solidFill>
                  <a:schemeClr val="tx1"/>
                </a:solidFill>
                <a:sym typeface="+mn-ea"/>
              </a:rPr>
              <a:t>申请人可以登录手机端发起复议（即重新提交申请）。</a:t>
            </a:r>
            <a:endParaRPr lang="zh-CN" altLang="en-US" sz="1600" dirty="0">
              <a:solidFill>
                <a:schemeClr val="tx1"/>
              </a:solidFill>
              <a:sym typeface="+mn-ea"/>
            </a:endParaRPr>
          </a:p>
          <a:p>
            <a:pPr marL="28575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/>
                </a:solidFill>
                <a:sym typeface="+mn-ea"/>
              </a:rPr>
              <a:t>复议发起后，此申请从辅导员开始重新进行一次审核。</a:t>
            </a:r>
            <a:endParaRPr lang="zh-CN" altLang="en-US" sz="1600" dirty="0">
              <a:solidFill>
                <a:schemeClr val="tx1"/>
              </a:solidFill>
              <a:sym typeface="+mn-ea"/>
            </a:endParaRPr>
          </a:p>
          <a:p>
            <a:pPr marL="28575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/>
                </a:solidFill>
                <a:sym typeface="+mn-ea"/>
              </a:rPr>
              <a:t>复议最多可以发起3次，</a:t>
            </a:r>
            <a:r>
              <a:rPr lang="en-US" altLang="zh-CN" sz="1600" dirty="0">
                <a:solidFill>
                  <a:schemeClr val="tx1"/>
                </a:solidFill>
                <a:sym typeface="+mn-ea"/>
              </a:rPr>
              <a:t>3</a:t>
            </a:r>
            <a:r>
              <a:rPr lang="zh-CN" altLang="en-US" sz="1600" dirty="0">
                <a:solidFill>
                  <a:schemeClr val="tx1"/>
                </a:solidFill>
                <a:sym typeface="+mn-ea"/>
              </a:rPr>
              <a:t>次都被驳回后此资助不可再申请。</a:t>
            </a:r>
            <a:endParaRPr lang="zh-CN" altLang="en-US" sz="16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22318" y="5451027"/>
            <a:ext cx="309880" cy="36830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endParaRPr lang="zh-CN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32873"/>
          <a:stretch>
            <a:fillRect/>
          </a:stretch>
        </p:blipFill>
        <p:spPr>
          <a:xfrm>
            <a:off x="1269365" y="2895600"/>
            <a:ext cx="6856730" cy="13481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2267.716535433071,&quot;width&quot;:14740.15748031496}"/>
</p:tagLst>
</file>

<file path=ppt/tags/tag2.xml><?xml version="1.0" encoding="utf-8"?>
<p:tagLst xmlns:p="http://schemas.openxmlformats.org/presentationml/2006/main">
  <p:tag name="COMMONDATA" val="eyJjb3VudCI6MTMsImhkaWQiOiIxYjFkZTQyYTgxNTc3M2U3OGFhZWJlMTJhMTA0N2YzMiIsInVzZXJDb3VudCI6MTN9"/>
  <p:tag name="KSO_WPP_MARK_KEY" val="7edbfa25-a7cb-409f-b42e-9c0668855f8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fw1qpqi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1155</Words>
  <Application>WPS 演示</Application>
  <PresentationFormat>宽屏</PresentationFormat>
  <Paragraphs>115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华文细黑</vt:lpstr>
      <vt:lpstr>思源黑体 CN Light</vt:lpstr>
      <vt:lpstr>黑体</vt:lpstr>
      <vt:lpstr>微软雅黑</vt:lpstr>
      <vt:lpstr>Arial Unicode MS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office2016mac10413</dc:creator>
  <cp:lastModifiedBy>蓝极冰爽</cp:lastModifiedBy>
  <cp:revision>149</cp:revision>
  <dcterms:created xsi:type="dcterms:W3CDTF">2020-08-19T08:53:00Z</dcterms:created>
  <dcterms:modified xsi:type="dcterms:W3CDTF">2023-06-20T08:01:26Z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TemplateUUID">
    <vt:lpwstr>v1.0_mb_n/X6M5PbYj01Lg+B5RlhSw==</vt:lpwstr>
  </property>
  <property fmtid="{D5CDD505-2E9C-101B-9397-08002B2CF9AE}" pid="4" name="ICV">
    <vt:lpwstr>6A5E3DA4854C48FDBC1ECE5E7D7BED1E</vt:lpwstr>
  </property>
</Properties>
</file>