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8"/>
  </p:handoutMasterIdLst>
  <p:sldIdLst>
    <p:sldId id="257" r:id="rId3"/>
    <p:sldId id="570" r:id="rId4"/>
    <p:sldId id="569" r:id="rId6"/>
    <p:sldId id="410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0000FF"/>
    <a:srgbClr val="F8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336" y="456"/>
      </p:cViewPr>
      <p:guideLst>
        <p:guide orient="horz" pos="297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86ED7-0BEB-44DA-94FA-92027AEDAD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2757B0-8863-423A-8DDA-E300D53254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8391526" y="0"/>
            <a:ext cx="3800475" cy="3429000"/>
          </a:xfrm>
          <a:custGeom>
            <a:avLst/>
            <a:gdLst>
              <a:gd name="connsiteX0" fmla="*/ 0 w 3800475"/>
              <a:gd name="connsiteY0" fmla="*/ 0 h 3429000"/>
              <a:gd name="connsiteX1" fmla="*/ 3239716 w 3800475"/>
              <a:gd name="connsiteY1" fmla="*/ 0 h 3429000"/>
              <a:gd name="connsiteX2" fmla="*/ 3800475 w 3800475"/>
              <a:gd name="connsiteY2" fmla="*/ 560759 h 3429000"/>
              <a:gd name="connsiteX3" fmla="*/ 3800475 w 3800475"/>
              <a:gd name="connsiteY3" fmla="*/ 3429000 h 3429000"/>
              <a:gd name="connsiteX4" fmla="*/ 3429000 w 3800475"/>
              <a:gd name="connsiteY4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0475" h="3429000">
                <a:moveTo>
                  <a:pt x="0" y="0"/>
                </a:moveTo>
                <a:lnTo>
                  <a:pt x="3239716" y="0"/>
                </a:lnTo>
                <a:lnTo>
                  <a:pt x="3800475" y="560759"/>
                </a:lnTo>
                <a:lnTo>
                  <a:pt x="3800475" y="3429000"/>
                </a:lnTo>
                <a:lnTo>
                  <a:pt x="3429000" y="342900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t="351" r="22000" b="2858"/>
          <a:stretch>
            <a:fillRect/>
          </a:stretch>
        </p:blipFill>
        <p:spPr>
          <a:xfrm>
            <a:off x="5898358" y="564358"/>
            <a:ext cx="6293643" cy="6293643"/>
          </a:xfrm>
          <a:custGeom>
            <a:avLst/>
            <a:gdLst>
              <a:gd name="connsiteX0" fmla="*/ 6293643 w 6293643"/>
              <a:gd name="connsiteY0" fmla="*/ 0 h 6293643"/>
              <a:gd name="connsiteX1" fmla="*/ 6293643 w 6293643"/>
              <a:gd name="connsiteY1" fmla="*/ 3239716 h 6293643"/>
              <a:gd name="connsiteX2" fmla="*/ 3239716 w 6293643"/>
              <a:gd name="connsiteY2" fmla="*/ 6293643 h 6293643"/>
              <a:gd name="connsiteX3" fmla="*/ 0 w 6293643"/>
              <a:gd name="connsiteY3" fmla="*/ 6293643 h 629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3643" h="6293643">
                <a:moveTo>
                  <a:pt x="6293643" y="0"/>
                </a:moveTo>
                <a:lnTo>
                  <a:pt x="6293643" y="3239716"/>
                </a:lnTo>
                <a:lnTo>
                  <a:pt x="3239716" y="6293643"/>
                </a:lnTo>
                <a:lnTo>
                  <a:pt x="0" y="6293643"/>
                </a:lnTo>
                <a:close/>
              </a:path>
            </a:pathLst>
          </a:custGeom>
        </p:spPr>
      </p:pic>
      <p:cxnSp>
        <p:nvCxnSpPr>
          <p:cNvPr id="9" name="直接连接符 8"/>
          <p:cNvCxnSpPr/>
          <p:nvPr userDrawn="1"/>
        </p:nvCxnSpPr>
        <p:spPr>
          <a:xfrm flipH="1">
            <a:off x="10125780" y="4510564"/>
            <a:ext cx="1645920" cy="164592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898358" y="2375207"/>
            <a:ext cx="4271816" cy="4271816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5609337" y="6474546"/>
            <a:ext cx="973327" cy="166715"/>
            <a:chOff x="8900934" y="1336419"/>
            <a:chExt cx="1917477" cy="328433"/>
          </a:xfrm>
        </p:grpSpPr>
        <p:sp>
          <p:nvSpPr>
            <p:cNvPr id="8" name="iconfont-11145-7069158"/>
            <p:cNvSpPr>
              <a:spLocks noChangeAspect="1"/>
            </p:cNvSpPr>
            <p:nvPr/>
          </p:nvSpPr>
          <p:spPr bwMode="auto">
            <a:xfrm>
              <a:off x="10427726" y="1336419"/>
              <a:ext cx="390685" cy="328433"/>
            </a:xfrm>
            <a:custGeom>
              <a:avLst/>
              <a:gdLst>
                <a:gd name="T0" fmla="*/ 9644 w 11048"/>
                <a:gd name="T1" fmla="*/ 5110 h 9288"/>
                <a:gd name="T2" fmla="*/ 6188 w 11048"/>
                <a:gd name="T3" fmla="*/ 8566 h 9288"/>
                <a:gd name="T4" fmla="*/ 6188 w 11048"/>
                <a:gd name="T5" fmla="*/ 9132 h 9288"/>
                <a:gd name="T6" fmla="*/ 6754 w 11048"/>
                <a:gd name="T7" fmla="*/ 9132 h 9288"/>
                <a:gd name="T8" fmla="*/ 10892 w 11048"/>
                <a:gd name="T9" fmla="*/ 4994 h 9288"/>
                <a:gd name="T10" fmla="*/ 10892 w 11048"/>
                <a:gd name="T11" fmla="*/ 4428 h 9288"/>
                <a:gd name="T12" fmla="*/ 6653 w 11048"/>
                <a:gd name="T13" fmla="*/ 156 h 9288"/>
                <a:gd name="T14" fmla="*/ 6087 w 11048"/>
                <a:gd name="T15" fmla="*/ 156 h 9288"/>
                <a:gd name="T16" fmla="*/ 6087 w 11048"/>
                <a:gd name="T17" fmla="*/ 722 h 9288"/>
                <a:gd name="T18" fmla="*/ 9643 w 11048"/>
                <a:gd name="T19" fmla="*/ 4310 h 9288"/>
                <a:gd name="T20" fmla="*/ 400 w 11048"/>
                <a:gd name="T21" fmla="*/ 4311 h 9288"/>
                <a:gd name="T22" fmla="*/ 0 w 11048"/>
                <a:gd name="T23" fmla="*/ 4711 h 9288"/>
                <a:gd name="T24" fmla="*/ 400 w 11048"/>
                <a:gd name="T25" fmla="*/ 5111 h 9288"/>
                <a:gd name="T26" fmla="*/ 9644 w 11048"/>
                <a:gd name="T27" fmla="*/ 5110 h 9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8" h="9288">
                  <a:moveTo>
                    <a:pt x="9644" y="5110"/>
                  </a:moveTo>
                  <a:lnTo>
                    <a:pt x="6188" y="8566"/>
                  </a:lnTo>
                  <a:cubicBezTo>
                    <a:pt x="6032" y="8722"/>
                    <a:pt x="6032" y="8975"/>
                    <a:pt x="6188" y="9132"/>
                  </a:cubicBezTo>
                  <a:cubicBezTo>
                    <a:pt x="6345" y="9288"/>
                    <a:pt x="6598" y="9288"/>
                    <a:pt x="6754" y="9132"/>
                  </a:cubicBezTo>
                  <a:lnTo>
                    <a:pt x="10892" y="4994"/>
                  </a:lnTo>
                  <a:cubicBezTo>
                    <a:pt x="11048" y="4838"/>
                    <a:pt x="11048" y="4584"/>
                    <a:pt x="10892" y="4428"/>
                  </a:cubicBezTo>
                  <a:lnTo>
                    <a:pt x="6653" y="156"/>
                  </a:lnTo>
                  <a:cubicBezTo>
                    <a:pt x="6496" y="0"/>
                    <a:pt x="6243" y="0"/>
                    <a:pt x="6087" y="156"/>
                  </a:cubicBezTo>
                  <a:cubicBezTo>
                    <a:pt x="5931" y="312"/>
                    <a:pt x="5931" y="565"/>
                    <a:pt x="6087" y="722"/>
                  </a:cubicBezTo>
                  <a:lnTo>
                    <a:pt x="9643" y="4310"/>
                  </a:lnTo>
                  <a:lnTo>
                    <a:pt x="400" y="4311"/>
                  </a:lnTo>
                  <a:cubicBezTo>
                    <a:pt x="179" y="4311"/>
                    <a:pt x="0" y="4490"/>
                    <a:pt x="0" y="4711"/>
                  </a:cubicBezTo>
                  <a:cubicBezTo>
                    <a:pt x="0" y="4932"/>
                    <a:pt x="179" y="5111"/>
                    <a:pt x="400" y="5111"/>
                  </a:cubicBezTo>
                  <a:lnTo>
                    <a:pt x="9644" y="5110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</p:sp>
        <p:sp>
          <p:nvSpPr>
            <p:cNvPr id="9" name="iconfont-11145-7069158"/>
            <p:cNvSpPr>
              <a:spLocks noChangeAspect="1"/>
            </p:cNvSpPr>
            <p:nvPr/>
          </p:nvSpPr>
          <p:spPr bwMode="auto">
            <a:xfrm flipH="1">
              <a:off x="8900934" y="1336419"/>
              <a:ext cx="390686" cy="328433"/>
            </a:xfrm>
            <a:custGeom>
              <a:avLst/>
              <a:gdLst>
                <a:gd name="T0" fmla="*/ 9644 w 11048"/>
                <a:gd name="T1" fmla="*/ 5110 h 9288"/>
                <a:gd name="T2" fmla="*/ 6188 w 11048"/>
                <a:gd name="T3" fmla="*/ 8566 h 9288"/>
                <a:gd name="T4" fmla="*/ 6188 w 11048"/>
                <a:gd name="T5" fmla="*/ 9132 h 9288"/>
                <a:gd name="T6" fmla="*/ 6754 w 11048"/>
                <a:gd name="T7" fmla="*/ 9132 h 9288"/>
                <a:gd name="T8" fmla="*/ 10892 w 11048"/>
                <a:gd name="T9" fmla="*/ 4994 h 9288"/>
                <a:gd name="T10" fmla="*/ 10892 w 11048"/>
                <a:gd name="T11" fmla="*/ 4428 h 9288"/>
                <a:gd name="T12" fmla="*/ 6653 w 11048"/>
                <a:gd name="T13" fmla="*/ 156 h 9288"/>
                <a:gd name="T14" fmla="*/ 6087 w 11048"/>
                <a:gd name="T15" fmla="*/ 156 h 9288"/>
                <a:gd name="T16" fmla="*/ 6087 w 11048"/>
                <a:gd name="T17" fmla="*/ 722 h 9288"/>
                <a:gd name="T18" fmla="*/ 9643 w 11048"/>
                <a:gd name="T19" fmla="*/ 4310 h 9288"/>
                <a:gd name="T20" fmla="*/ 400 w 11048"/>
                <a:gd name="T21" fmla="*/ 4311 h 9288"/>
                <a:gd name="T22" fmla="*/ 0 w 11048"/>
                <a:gd name="T23" fmla="*/ 4711 h 9288"/>
                <a:gd name="T24" fmla="*/ 400 w 11048"/>
                <a:gd name="T25" fmla="*/ 5111 h 9288"/>
                <a:gd name="T26" fmla="*/ 9644 w 11048"/>
                <a:gd name="T27" fmla="*/ 5110 h 9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48" h="9288">
                  <a:moveTo>
                    <a:pt x="9644" y="5110"/>
                  </a:moveTo>
                  <a:lnTo>
                    <a:pt x="6188" y="8566"/>
                  </a:lnTo>
                  <a:cubicBezTo>
                    <a:pt x="6032" y="8722"/>
                    <a:pt x="6032" y="8975"/>
                    <a:pt x="6188" y="9132"/>
                  </a:cubicBezTo>
                  <a:cubicBezTo>
                    <a:pt x="6345" y="9288"/>
                    <a:pt x="6598" y="9288"/>
                    <a:pt x="6754" y="9132"/>
                  </a:cubicBezTo>
                  <a:lnTo>
                    <a:pt x="10892" y="4994"/>
                  </a:lnTo>
                  <a:cubicBezTo>
                    <a:pt x="11048" y="4838"/>
                    <a:pt x="11048" y="4584"/>
                    <a:pt x="10892" y="4428"/>
                  </a:cubicBezTo>
                  <a:lnTo>
                    <a:pt x="6653" y="156"/>
                  </a:lnTo>
                  <a:cubicBezTo>
                    <a:pt x="6496" y="0"/>
                    <a:pt x="6243" y="0"/>
                    <a:pt x="6087" y="156"/>
                  </a:cubicBezTo>
                  <a:cubicBezTo>
                    <a:pt x="5931" y="312"/>
                    <a:pt x="5931" y="565"/>
                    <a:pt x="6087" y="722"/>
                  </a:cubicBezTo>
                  <a:lnTo>
                    <a:pt x="9643" y="4310"/>
                  </a:lnTo>
                  <a:lnTo>
                    <a:pt x="400" y="4311"/>
                  </a:lnTo>
                  <a:cubicBezTo>
                    <a:pt x="179" y="4311"/>
                    <a:pt x="0" y="4490"/>
                    <a:pt x="0" y="4711"/>
                  </a:cubicBezTo>
                  <a:cubicBezTo>
                    <a:pt x="0" y="4932"/>
                    <a:pt x="179" y="5111"/>
                    <a:pt x="400" y="5111"/>
                  </a:cubicBezTo>
                  <a:lnTo>
                    <a:pt x="9644" y="511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</p:sp>
      </p:grpSp>
      <p:sp>
        <p:nvSpPr>
          <p:cNvPr id="5" name="灯片编号占位符 5"/>
          <p:cNvSpPr txBox="1"/>
          <p:nvPr userDrawn="1"/>
        </p:nvSpPr>
        <p:spPr>
          <a:xfrm>
            <a:off x="5812076" y="6402070"/>
            <a:ext cx="567848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BE7A6D2-67C7-4074-A2AC-EA2AF517FE3C}" type="slidenum"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fld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5E079-91C9-4529-9410-9F931421E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A6D2-67C7-4074-A2AC-EA2AF517FE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4905" y="1078230"/>
            <a:ext cx="498348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浙江省学生资助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en-US" altLang="zh-CN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一窗受理</a:t>
            </a:r>
            <a:r>
              <a:rPr lang="en-US" altLang="zh-CN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平台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zh-CN" altLang="en-US" sz="5400" b="1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学生操作指南</a:t>
            </a:r>
            <a:endParaRPr lang="en-US" altLang="zh-CN" sz="5400" b="1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489960" y="367725"/>
            <a:ext cx="52120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手机端申请资助教程</a:t>
            </a:r>
            <a:endParaRPr lang="zh-CN" sz="4400" b="1" dirty="0">
              <a:solidFill>
                <a:srgbClr val="2E75B6"/>
              </a:solidFill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019" y="1189044"/>
            <a:ext cx="10806430" cy="579120"/>
            <a:chOff x="1056641" y="1368881"/>
            <a:chExt cx="10806430" cy="579120"/>
          </a:xfrm>
        </p:grpSpPr>
        <p:grpSp>
          <p:nvGrpSpPr>
            <p:cNvPr id="23" name="组合 22"/>
            <p:cNvGrpSpPr/>
            <p:nvPr/>
          </p:nvGrpSpPr>
          <p:grpSpPr>
            <a:xfrm>
              <a:off x="1056641" y="1368881"/>
              <a:ext cx="10806430" cy="579120"/>
              <a:chOff x="1193800" y="1303005"/>
              <a:chExt cx="10806430" cy="579120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1193800" y="1303005"/>
                <a:ext cx="10806430" cy="579120"/>
              </a:xfrm>
              <a:prstGeom prst="roundRect">
                <a:avLst>
                  <a:gd name="adj" fmla="val 50000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664135" y="1347850"/>
                <a:ext cx="309880" cy="460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zh-CN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665405" y="1358645"/>
                <a:ext cx="4345305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操作用户：</a:t>
                </a:r>
                <a:r>
                  <a:rPr lang="zh-CN" altLang="en-US" sz="2000" dirty="0">
                    <a:solidFill>
                      <a:schemeClr val="bg1"/>
                    </a:solidFill>
                  </a:rPr>
                  <a:t>学生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</a:t>
                </a:r>
                <a:r>
                  <a:rPr lang="zh-CN" altLang="en-US" sz="2000" b="1" dirty="0">
                    <a:solidFill>
                      <a:schemeClr val="bg1"/>
                    </a:solidFill>
                  </a:rPr>
                  <a:t>操作入口：</a:t>
                </a:r>
                <a:r>
                  <a:rPr lang="zh-CN" altLang="en-US" sz="2000" dirty="0">
                    <a:solidFill>
                      <a:schemeClr val="bg1"/>
                    </a:solidFill>
                  </a:rPr>
                  <a:t>手机端</a:t>
                </a:r>
                <a:r>
                  <a:rPr lang="en-US" altLang="zh-CN" sz="2000" b="1" dirty="0">
                    <a:solidFill>
                      <a:schemeClr val="bg1"/>
                    </a:solidFill>
                  </a:rPr>
                  <a:t>  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228885" y="1557454"/>
              <a:ext cx="193040" cy="193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 flipH="1">
            <a:off x="550071" y="1867771"/>
            <a:ext cx="1" cy="4990229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15925" y="1821859"/>
            <a:ext cx="6942165" cy="4984750"/>
            <a:chOff x="1195289" y="2266790"/>
            <a:chExt cx="6942165" cy="4984750"/>
          </a:xfrm>
        </p:grpSpPr>
        <p:sp>
          <p:nvSpPr>
            <p:cNvPr id="37" name="椭圆 36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18085" y="2266790"/>
              <a:ext cx="6619369" cy="4984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1. </a:t>
              </a:r>
              <a:r>
                <a:rPr lang="zh-CN" sz="2000" b="1" dirty="0">
                  <a:solidFill>
                    <a:srgbClr val="2E75B6"/>
                  </a:solidFill>
                </a:rPr>
                <a:t>用户登录手机端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;</a:t>
              </a: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                          </a:t>
              </a: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                               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（钉钉或微信扫码进入）</a:t>
              </a:r>
              <a:endParaRPr lang="en-US" altLang="zh-CN" sz="2000" b="1" dirty="0">
                <a:solidFill>
                  <a:srgbClr val="2E75B6"/>
                </a:solidFill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学生账号登录：</a:t>
              </a:r>
              <a:endParaRPr lang="zh-CN" altLang="en-US" sz="1600" b="1" dirty="0">
                <a:solidFill>
                  <a:srgbClr val="FF0000"/>
                </a:solidFill>
                <a:sym typeface="+mn-ea"/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 </a:t>
              </a: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 </a:t>
              </a: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账号为身份证、</a:t>
              </a:r>
              <a:endParaRPr lang="zh-CN" altLang="en-US" sz="1600" b="1" dirty="0">
                <a:solidFill>
                  <a:srgbClr val="FF0000"/>
                </a:solidFill>
                <a:sym typeface="+mn-ea"/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  </a:t>
              </a: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初始密码为 身份证后加Xs@2022；</a:t>
              </a:r>
              <a:endParaRPr lang="zh-CN" altLang="en-US" sz="1600" b="1" dirty="0">
                <a:solidFill>
                  <a:srgbClr val="FF0000"/>
                </a:solidFill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（X大写，s小写。身份证最后一位为X时，请填写大写的英文字母X）</a:t>
              </a:r>
              <a:endParaRPr lang="zh-CN" altLang="en-US" sz="1600" b="1" dirty="0">
                <a:solidFill>
                  <a:srgbClr val="FF0000"/>
                </a:solidFill>
                <a:sym typeface="+mn-ea"/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  </a:t>
              </a: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例：如果身份证为 </a:t>
              </a: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123456789X</a:t>
              </a: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，</a:t>
              </a:r>
              <a:endParaRPr lang="zh-CN" altLang="en-US" sz="1600" b="1" dirty="0">
                <a:solidFill>
                  <a:srgbClr val="FF0000"/>
                </a:solidFill>
                <a:sym typeface="+mn-ea"/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  </a:t>
              </a:r>
              <a:r>
                <a:rPr lang="zh-CN" altLang="en-US" sz="1600" b="1" dirty="0">
                  <a:solidFill>
                    <a:srgbClr val="FF0000"/>
                  </a:solidFill>
                  <a:sym typeface="+mn-ea"/>
                </a:rPr>
                <a:t>则初始密码为        </a:t>
              </a:r>
              <a:r>
                <a:rPr lang="en-US" altLang="zh-CN" sz="1600" b="1" dirty="0">
                  <a:solidFill>
                    <a:srgbClr val="FF0000"/>
                  </a:solidFill>
                  <a:sym typeface="+mn-ea"/>
                </a:rPr>
                <a:t>123456789XXs@2022</a:t>
              </a:r>
              <a:endParaRPr lang="zh-CN" altLang="en-US" sz="1600" b="1" dirty="0">
                <a:solidFill>
                  <a:srgbClr val="FF0000"/>
                </a:solidFill>
              </a:endParaRPr>
            </a:p>
            <a:p>
              <a:pPr marL="285750" indent="-285750" algn="l">
                <a:lnSpc>
                  <a:spcPct val="150000"/>
                </a:lnSpc>
                <a:buClrTx/>
                <a:buSzTx/>
                <a:buFont typeface="Arial" panose="020B0604020202020204" pitchFamily="34" charset="0"/>
                <a:buChar char="•"/>
              </a:pPr>
              <a:endParaRPr lang="zh-CN" altLang="en-US" sz="1600" b="1" dirty="0">
                <a:solidFill>
                  <a:srgbClr val="FF0000"/>
                </a:solidFill>
                <a:sym typeface="+mn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417195" y="4769485"/>
            <a:ext cx="266700" cy="266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784828" y="556596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1400" dirty="0"/>
              <a:t>登录界面</a:t>
            </a:r>
            <a:endParaRPr lang="zh-CN" altLang="en-US" sz="1400" dirty="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4435" y="2439670"/>
            <a:ext cx="1685290" cy="16852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135" y="2135505"/>
            <a:ext cx="2332990" cy="3552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489960" y="367725"/>
            <a:ext cx="52120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手机端申请资助教程</a:t>
            </a:r>
            <a:endParaRPr lang="zh-CN" altLang="en-US" sz="4400" b="1" dirty="0">
              <a:solidFill>
                <a:srgbClr val="2E75B6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802640"/>
            <a:ext cx="0" cy="616712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17195" y="1625644"/>
            <a:ext cx="7794626" cy="553085"/>
            <a:chOff x="1195289" y="2259170"/>
            <a:chExt cx="7382903" cy="553085"/>
          </a:xfrm>
        </p:grpSpPr>
        <p:sp>
          <p:nvSpPr>
            <p:cNvPr id="20" name="椭圆 19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526693" y="2259170"/>
              <a:ext cx="7051499" cy="55308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2. 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点击</a:t>
              </a:r>
              <a:r>
                <a:rPr lang="zh-CN" sz="2000" b="1" dirty="0">
                  <a:solidFill>
                    <a:srgbClr val="2E75B6"/>
                  </a:solidFill>
                </a:rPr>
                <a:t>需要办理资助的业务</a:t>
              </a:r>
              <a:r>
                <a:rPr lang="zh-CN" altLang="en-US" sz="2000" b="1" dirty="0">
                  <a:solidFill>
                    <a:srgbClr val="2E75B6"/>
                  </a:solidFill>
                </a:rPr>
                <a:t>；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7195" y="3368084"/>
            <a:ext cx="9979660" cy="922020"/>
            <a:chOff x="1195289" y="2266790"/>
            <a:chExt cx="9452521" cy="922020"/>
          </a:xfrm>
        </p:grpSpPr>
        <p:sp>
          <p:nvSpPr>
            <p:cNvPr id="24" name="椭圆 23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26693" y="2266790"/>
              <a:ext cx="9121117" cy="92202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3. 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勾选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“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我已知晓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”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、再点击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“</a:t>
              </a:r>
              <a:r>
                <a:rPr lang="zh-CN" altLang="en-US" sz="2000" b="1" dirty="0">
                  <a:solidFill>
                    <a:srgbClr val="2E75B6"/>
                  </a:solidFill>
                  <a:sym typeface="+mn-ea"/>
                </a:rPr>
                <a:t>申请资助</a:t>
              </a:r>
              <a:r>
                <a:rPr lang="en-US" altLang="zh-CN" sz="2000" b="1" dirty="0">
                  <a:solidFill>
                    <a:srgbClr val="2E75B6"/>
                  </a:solidFill>
                  <a:sym typeface="+mn-ea"/>
                </a:rPr>
                <a:t>”;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786858" y="5744397"/>
            <a:ext cx="1605280" cy="60769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1400" dirty="0"/>
              <a:t>勾选“我已知晓”</a:t>
            </a:r>
            <a:endParaRPr lang="zh-CN" altLang="en-US" sz="1400" dirty="0"/>
          </a:p>
          <a:p>
            <a:pPr algn="l">
              <a:lnSpc>
                <a:spcPct val="120000"/>
              </a:lnSpc>
            </a:pPr>
            <a:r>
              <a:rPr lang="zh-CN" altLang="en-US" sz="1400" dirty="0"/>
              <a:t>点击“申请资助”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265" y="1256030"/>
            <a:ext cx="2713355" cy="4419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44878" y="5744397"/>
            <a:ext cx="1783080" cy="34925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1400" dirty="0"/>
              <a:t>点击需要办理的业务</a:t>
            </a:r>
            <a:endParaRPr lang="zh-CN" altLang="en-US" sz="1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425" y="1273427"/>
            <a:ext cx="2336563" cy="44628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6405" y="4124034"/>
            <a:ext cx="73152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· </a:t>
            </a:r>
            <a:r>
              <a:rPr lang="zh-CN" altLang="en-US" b="1" dirty="0">
                <a:solidFill>
                  <a:srgbClr val="2E75B6"/>
                </a:solidFill>
                <a:sym typeface="+mn-ea"/>
              </a:rPr>
              <a:t>与去年不同，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本学年申报本专科国家助学金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需要首先进行本学年的资助对象认定。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2E75B6"/>
                </a:solidFill>
              </a:rPr>
              <a:t>通过后再返回手机端进行国家助学金的申请。</a:t>
            </a:r>
            <a:endParaRPr lang="zh-CN" altLang="en-US" b="1">
              <a:solidFill>
                <a:srgbClr val="2E75B6"/>
              </a:solidFill>
            </a:endParaRPr>
          </a:p>
          <a:p>
            <a:endParaRPr lang="zh-CN" altLang="en-US" b="1">
              <a:solidFill>
                <a:srgbClr val="2E75B6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申请国家励志奖学金的学生，使用学校管理员导入的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上一学年认定，</a:t>
            </a:r>
            <a:r>
              <a:rPr lang="zh-CN" altLang="en-US" b="1">
                <a:solidFill>
                  <a:srgbClr val="2E75B6"/>
                </a:solidFill>
              </a:rPr>
              <a:t>不一定需要进行本学年的资助对象认定。</a:t>
            </a:r>
            <a:endParaRPr lang="zh-CN" altLang="en-US" b="1">
              <a:solidFill>
                <a:srgbClr val="2E75B6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907256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1353" y="752445"/>
            <a:ext cx="426481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489960" y="367725"/>
            <a:ext cx="5212080" cy="768350"/>
          </a:xfrm>
          <a:prstGeom prst="rect">
            <a:avLst/>
          </a:prstGeom>
          <a:solidFill>
            <a:srgbClr val="F8F9FB"/>
          </a:solidFill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2E75B6"/>
                </a:solidFill>
                <a:sym typeface="+mn-ea"/>
              </a:rPr>
              <a:t>手机端申请资助教程</a:t>
            </a:r>
            <a:endParaRPr lang="zh-CN" altLang="en-US" sz="4400" b="1" dirty="0">
              <a:solidFill>
                <a:srgbClr val="2E75B6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9910" y="802640"/>
            <a:ext cx="5080" cy="3098800"/>
          </a:xfrm>
          <a:prstGeom prst="line">
            <a:avLst/>
          </a:prstGeom>
          <a:ln w="1905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17195" y="1633264"/>
            <a:ext cx="7794626" cy="553085"/>
            <a:chOff x="1195289" y="2266790"/>
            <a:chExt cx="7382903" cy="553085"/>
          </a:xfrm>
        </p:grpSpPr>
        <p:sp>
          <p:nvSpPr>
            <p:cNvPr id="20" name="椭圆 19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526693" y="2266790"/>
              <a:ext cx="7051499" cy="55308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4. </a:t>
              </a:r>
              <a:r>
                <a:rPr lang="zh-CN" sz="2000" b="1" dirty="0">
                  <a:solidFill>
                    <a:srgbClr val="2E75B6"/>
                  </a:solidFill>
                </a:rPr>
                <a:t>上传学生证件照、点击下一步</a:t>
              </a:r>
              <a:r>
                <a:rPr lang="en-US" altLang="zh-CN" sz="2000" b="1" dirty="0">
                  <a:solidFill>
                    <a:srgbClr val="2E75B6"/>
                  </a:solidFill>
                </a:rPr>
                <a:t>;</a:t>
              </a:r>
              <a:endParaRPr lang="en-US" altLang="zh-CN" sz="2000" b="1" dirty="0">
                <a:solidFill>
                  <a:srgbClr val="2E75B6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7195" y="3688124"/>
            <a:ext cx="9979660" cy="922020"/>
            <a:chOff x="1195289" y="2266790"/>
            <a:chExt cx="9452521" cy="922020"/>
          </a:xfrm>
        </p:grpSpPr>
        <p:sp>
          <p:nvSpPr>
            <p:cNvPr id="24" name="椭圆 23"/>
            <p:cNvSpPr/>
            <p:nvPr/>
          </p:nvSpPr>
          <p:spPr>
            <a:xfrm>
              <a:off x="1195289" y="2347833"/>
              <a:ext cx="266700" cy="2667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26693" y="2266790"/>
              <a:ext cx="9121117" cy="92202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2E75B6"/>
                  </a:solidFill>
                </a:rPr>
                <a:t>5. </a:t>
              </a:r>
              <a:r>
                <a:rPr lang="zh-CN" sz="2000" b="1" dirty="0">
                  <a:solidFill>
                    <a:srgbClr val="2E75B6"/>
                  </a:solidFill>
                  <a:sym typeface="+mn-ea"/>
                </a:rPr>
                <a:t>填写必填项、签字提交、完成申请。</a:t>
              </a:r>
              <a:endParaRPr lang="zh-CN" altLang="en-US" sz="2000" b="1" dirty="0">
                <a:solidFill>
                  <a:srgbClr val="2E75B6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245463" y="5409752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1400" dirty="0"/>
              <a:t>上传证件照，点下一步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9101693" y="5409752"/>
            <a:ext cx="178308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1400" dirty="0"/>
              <a:t>填写认定申请并签字</a:t>
            </a:r>
            <a:endParaRPr lang="en-US" altLang="zh-CN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7415" y="1296035"/>
            <a:ext cx="2298065" cy="4307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1270" y="1296035"/>
            <a:ext cx="2295525" cy="43072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06195" y="4248785"/>
            <a:ext cx="3711575" cy="60769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*</a:t>
            </a:r>
            <a:r>
              <a:rPr lang="zh-CN" altLang="en-US" sz="1400" dirty="0">
                <a:solidFill>
                  <a:srgbClr val="FF0000"/>
                </a:solidFill>
              </a:rPr>
              <a:t>特殊群体学生</a:t>
            </a:r>
            <a:r>
              <a:rPr lang="zh-CN" altLang="en-US" sz="1400" dirty="0">
                <a:solidFill>
                  <a:schemeClr val="tx1"/>
                </a:solidFill>
              </a:rPr>
              <a:t>在上报信息时没有必填项信息，仅需签字即可直接提交申请。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2490,&quot;width&quot;:2490}"/>
</p:tagLst>
</file>

<file path=ppt/tags/tag2.xml><?xml version="1.0" encoding="utf-8"?>
<p:tagLst xmlns:p="http://schemas.openxmlformats.org/presentationml/2006/main">
  <p:tag name="COMMONDATA" val="eyJjb3VudCI6MywiaGRpZCI6IjFiMWRlNDJhODE1NzczZTc4YWFlYmUxMmExMDQ3ZjMyIiwidXNlckNvdW50Ijoz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fw1qpqi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WPS 演示</Application>
  <PresentationFormat>宽屏</PresentationFormat>
  <Paragraphs>57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office2016mac10413</dc:creator>
  <cp:lastModifiedBy>optiplex 3090</cp:lastModifiedBy>
  <cp:revision>141</cp:revision>
  <dcterms:created xsi:type="dcterms:W3CDTF">2020-08-19T08:53:00Z</dcterms:created>
  <dcterms:modified xsi:type="dcterms:W3CDTF">2022-09-15T01:39:21Z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2052-11.1.0.12116</vt:lpwstr>
  </property>
  <property fmtid="{D5CDD505-2E9C-101B-9397-08002B2CF9AE}" pid="3" name="KSOTemplateUUID">
    <vt:lpwstr>v1.0_mb_n/X6M5PbYj01Lg+B5RlhSw==</vt:lpwstr>
  </property>
  <property fmtid="{D5CDD505-2E9C-101B-9397-08002B2CF9AE}" pid="4" name="ICV">
    <vt:lpwstr>6A5E3DA4854C48FDBC1ECE5E7D7BED1E</vt:lpwstr>
  </property>
</Properties>
</file>