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6" r:id="rId10"/>
    <p:sldId id="264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1pPr>
    <a:lvl2pPr marL="0" marR="0" indent="228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2pPr>
    <a:lvl3pPr marL="0" marR="0" indent="457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3pPr>
    <a:lvl4pPr marL="0" marR="0" indent="685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4pPr>
    <a:lvl5pPr marL="0" marR="0" indent="9144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5pPr>
    <a:lvl6pPr marL="0" marR="0" indent="11430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6pPr>
    <a:lvl7pPr marL="0" marR="0" indent="13716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7pPr>
    <a:lvl8pPr marL="0" marR="0" indent="16002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8pPr>
    <a:lvl9pPr marL="0" marR="0" indent="1828800" algn="ctr" defTabSz="8255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defRPr kumimoji="0" sz="50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Light"/>
      </a:defRPr>
    </a:lvl9pPr>
  </p:defaultTextStyle>
  <p:extLst>
    <p:ext uri="{EFAFB233-063F-42B5-8137-9DF3F51BA10A}">
      <p15:sldGuideLst xmlns:p15="http://schemas.microsoft.com/office/powerpoint/2012/main">
        <p15:guide id="1" orient="horz" pos="4349">
          <p15:clr>
            <a:srgbClr val="A4A3A4"/>
          </p15:clr>
        </p15:guide>
        <p15:guide id="2" pos="76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36" d="100"/>
          <a:sy n="36" d="100"/>
        </p:scale>
        <p:origin x="594" y="30"/>
      </p:cViewPr>
      <p:guideLst>
        <p:guide orient="horz" pos="4349"/>
        <p:guide pos="76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37" name="Shape 137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108091806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8000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标题与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hape 11"/>
          <p:cNvSpPr>
            <a:spLocks noGrp="1"/>
          </p:cNvSpPr>
          <p:nvPr>
            <p:ph type="title" hasCustomPrompt="1"/>
          </p:nvPr>
        </p:nvSpPr>
        <p:spPr>
          <a:xfrm>
            <a:off x="1778000" y="2298700"/>
            <a:ext cx="20828000" cy="4648200"/>
          </a:xfrm>
          <a:prstGeom prst="rect">
            <a:avLst/>
          </a:prstGeom>
        </p:spPr>
        <p:txBody>
          <a:bodyPr anchor="b"/>
          <a:lstStyle/>
          <a:p>
            <a:r>
              <a:t>标题文本</a:t>
            </a:r>
          </a:p>
        </p:txBody>
      </p:sp>
      <p:sp>
        <p:nvSpPr>
          <p:cNvPr id="12" name="Shape 12"/>
          <p:cNvSpPr>
            <a:spLocks noGrp="1"/>
          </p:cNvSpPr>
          <p:nvPr>
            <p:ph type="body" sz="quarter" idx="1" hasCustomPrompt="1"/>
          </p:nvPr>
        </p:nvSpPr>
        <p:spPr>
          <a:xfrm>
            <a:off x="1778000" y="7073900"/>
            <a:ext cx="20828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3" name="Shape 1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引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Shape 93"/>
          <p:cNvSpPr>
            <a:spLocks noGrp="1"/>
          </p:cNvSpPr>
          <p:nvPr>
            <p:ph type="body" sz="quarter" idx="13" hasCustomPrompt="1"/>
          </p:nvPr>
        </p:nvSpPr>
        <p:spPr>
          <a:xfrm>
            <a:off x="2387600" y="8953500"/>
            <a:ext cx="19621500" cy="6858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800"/>
            </a:lvl1pPr>
          </a:lstStyle>
          <a:p>
            <a:r>
              <a:t>–Johnny Appleseed</a:t>
            </a:r>
          </a:p>
        </p:txBody>
      </p:sp>
      <p:sp>
        <p:nvSpPr>
          <p:cNvPr id="94" name="Shape 94"/>
          <p:cNvSpPr>
            <a:spLocks noGrp="1"/>
          </p:cNvSpPr>
          <p:nvPr>
            <p:ph type="body" sz="quarter" idx="14" hasCustomPrompt="1"/>
          </p:nvPr>
        </p:nvSpPr>
        <p:spPr>
          <a:xfrm>
            <a:off x="2387600" y="5975349"/>
            <a:ext cx="19621500" cy="1028701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</a:lvl1pPr>
          </a:lstStyle>
          <a:p>
            <a:r>
              <a:t>“在此键入引文。”</a:t>
            </a:r>
          </a:p>
        </p:txBody>
      </p:sp>
      <p:sp>
        <p:nvSpPr>
          <p:cNvPr id="95" name="Shape 95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03" name="Shape 10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水平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Shape 117"/>
          <p:cNvSpPr>
            <a:spLocks noGrp="1"/>
          </p:cNvSpPr>
          <p:nvPr>
            <p:ph type="pic" idx="13"/>
          </p:nvPr>
        </p:nvSpPr>
        <p:spPr>
          <a:xfrm>
            <a:off x="0" y="0"/>
            <a:ext cx="24384000" cy="137160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118" name="Shape 118"/>
          <p:cNvSpPr>
            <a:spLocks noGrp="1"/>
          </p:cNvSpPr>
          <p:nvPr>
            <p:ph type="title" hasCustomPrompt="1"/>
          </p:nvPr>
        </p:nvSpPr>
        <p:spPr>
          <a:xfrm>
            <a:off x="1231900" y="1409700"/>
            <a:ext cx="21907500" cy="2057400"/>
          </a:xfrm>
          <a:prstGeom prst="rect">
            <a:avLst/>
          </a:prstGeom>
        </p:spPr>
        <p:txBody>
          <a:bodyPr anchor="t"/>
          <a:lstStyle>
            <a:lvl1pPr algn="l">
              <a:defRPr sz="8600" cap="all" spc="1375"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r>
              <a:t>标题文本</a:t>
            </a:r>
          </a:p>
        </p:txBody>
      </p:sp>
      <p:sp>
        <p:nvSpPr>
          <p:cNvPr id="119" name="Shape 119"/>
          <p:cNvSpPr>
            <a:spLocks noGrp="1"/>
          </p:cNvSpPr>
          <p:nvPr>
            <p:ph type="body" sz="quarter" idx="1" hasCustomPrompt="1"/>
          </p:nvPr>
        </p:nvSpPr>
        <p:spPr>
          <a:xfrm>
            <a:off x="1231900" y="698500"/>
            <a:ext cx="21907500" cy="711200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1pPr>
            <a:lvl2pPr marL="0" indent="2286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2pPr>
            <a:lvl3pPr marL="0" indent="4572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3pPr>
            <a:lvl4pPr marL="0" indent="6858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4pPr>
            <a:lvl5pPr marL="0" indent="914400">
              <a:spcBef>
                <a:spcPts val="0"/>
              </a:spcBef>
              <a:buSzTx/>
              <a:buNone/>
              <a:defRPr sz="3200" cap="all" spc="512">
                <a:solidFill>
                  <a:srgbClr val="FFFFFF"/>
                </a:solidFill>
                <a:latin typeface="Avenir Book"/>
                <a:ea typeface="Avenir Book"/>
                <a:cs typeface="Avenir Book"/>
                <a:sym typeface="Avenir Book"/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20" name="Shape 120"/>
          <p:cNvSpPr>
            <a:spLocks noGrp="1"/>
          </p:cNvSpPr>
          <p:nvPr>
            <p:ph type="sldNum" sz="quarter" idx="2"/>
          </p:nvPr>
        </p:nvSpPr>
        <p:spPr>
          <a:xfrm>
            <a:off x="11950790" y="13049250"/>
            <a:ext cx="431293" cy="520700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  <a:latin typeface="Avenir Light"/>
                <a:ea typeface="Avenir Light"/>
                <a:cs typeface="Avenir Light"/>
                <a:sym typeface="Avenir Light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7" name="image1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02" y="0"/>
            <a:ext cx="24380824" cy="13719177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128" name="Shape 128"/>
          <p:cNvSpPr>
            <a:spLocks noGrp="1"/>
          </p:cNvSpPr>
          <p:nvPr>
            <p:ph type="title" hasCustomPrompt="1"/>
          </p:nvPr>
        </p:nvSpPr>
        <p:spPr>
          <a:xfrm>
            <a:off x="1841262" y="4261837"/>
            <a:ext cx="20723703" cy="2940731"/>
          </a:xfrm>
          <a:prstGeom prst="rect">
            <a:avLst/>
          </a:prstGeom>
        </p:spPr>
        <p:txBody>
          <a:bodyPr lIns="108850" tIns="108850" rIns="108850" bIns="108850"/>
          <a:lstStyle>
            <a:lvl1pPr defTabSz="2176780">
              <a:defRPr sz="10400"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</a:lstStyle>
          <a:p>
            <a:r>
              <a:t>标题文本</a:t>
            </a:r>
          </a:p>
        </p:txBody>
      </p:sp>
      <p:sp>
        <p:nvSpPr>
          <p:cNvPr id="129" name="Shape 129"/>
          <p:cNvSpPr>
            <a:spLocks noGrp="1"/>
          </p:cNvSpPr>
          <p:nvPr>
            <p:ph type="body" sz="quarter" idx="1" hasCustomPrompt="1"/>
          </p:nvPr>
        </p:nvSpPr>
        <p:spPr>
          <a:xfrm>
            <a:off x="3669824" y="7774199"/>
            <a:ext cx="17066579" cy="3506013"/>
          </a:xfrm>
          <a:prstGeom prst="rect">
            <a:avLst/>
          </a:prstGeom>
        </p:spPr>
        <p:txBody>
          <a:bodyPr lIns="108850" tIns="108850" rIns="108850" bIns="108850" anchor="t"/>
          <a:lstStyle>
            <a:lvl1pPr marL="0" indent="0" algn="ctr" defTabSz="2176780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indent="544195" algn="ctr" defTabSz="2176780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indent="1088390" algn="ctr" defTabSz="2176780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indent="1632585" algn="ctr" defTabSz="2176780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indent="2176780" algn="ctr" defTabSz="2176780">
              <a:spcBef>
                <a:spcPts val="1800"/>
              </a:spcBef>
              <a:buSzTx/>
              <a:buNone/>
              <a:defRPr sz="76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130" name="Shape 130"/>
          <p:cNvSpPr>
            <a:spLocks noGrp="1"/>
          </p:cNvSpPr>
          <p:nvPr>
            <p:ph type="sldNum" sz="quarter" idx="2"/>
          </p:nvPr>
        </p:nvSpPr>
        <p:spPr>
          <a:xfrm>
            <a:off x="22571122" y="12768804"/>
            <a:ext cx="603365" cy="624101"/>
          </a:xfrm>
          <a:prstGeom prst="rect">
            <a:avLst/>
          </a:prstGeom>
        </p:spPr>
        <p:txBody>
          <a:bodyPr lIns="108850" tIns="108850" rIns="108850" bIns="108850" anchor="ctr"/>
          <a:lstStyle>
            <a:lvl1pPr algn="r" defTabSz="2176780">
              <a:defRPr sz="2800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水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>
            <a:spLocks noGrp="1"/>
          </p:cNvSpPr>
          <p:nvPr>
            <p:ph type="pic" idx="13"/>
          </p:nvPr>
        </p:nvSpPr>
        <p:spPr>
          <a:xfrm>
            <a:off x="3125968" y="673100"/>
            <a:ext cx="18135601" cy="8737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21" name="Shape 21"/>
          <p:cNvSpPr>
            <a:spLocks noGrp="1"/>
          </p:cNvSpPr>
          <p:nvPr>
            <p:ph type="title" hasCustomPrompt="1"/>
          </p:nvPr>
        </p:nvSpPr>
        <p:spPr>
          <a:xfrm>
            <a:off x="635000" y="9448800"/>
            <a:ext cx="23114000" cy="2006600"/>
          </a:xfrm>
          <a:prstGeom prst="rect">
            <a:avLst/>
          </a:prstGeom>
        </p:spPr>
        <p:txBody>
          <a:bodyPr anchor="b"/>
          <a:lstStyle/>
          <a:p>
            <a:r>
              <a:t>标题文本</a:t>
            </a:r>
          </a:p>
        </p:txBody>
      </p:sp>
      <p:sp>
        <p:nvSpPr>
          <p:cNvPr id="22" name="Shape 22"/>
          <p:cNvSpPr>
            <a:spLocks noGrp="1"/>
          </p:cNvSpPr>
          <p:nvPr>
            <p:ph type="body" sz="quarter" idx="1" hasCustomPrompt="1"/>
          </p:nvPr>
        </p:nvSpPr>
        <p:spPr>
          <a:xfrm>
            <a:off x="635000" y="11518900"/>
            <a:ext cx="23114000" cy="15875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23" name="Shape 23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 - 居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>
            <a:spLocks noGrp="1"/>
          </p:cNvSpPr>
          <p:nvPr>
            <p:ph type="title" hasCustomPrompt="1"/>
          </p:nvPr>
        </p:nvSpPr>
        <p:spPr>
          <a:xfrm>
            <a:off x="1778000" y="4533900"/>
            <a:ext cx="20828000" cy="4648200"/>
          </a:xfrm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31" name="Shape 3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垂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pic" sz="half" idx="13"/>
          </p:nvPr>
        </p:nvSpPr>
        <p:spPr>
          <a:xfrm>
            <a:off x="13165980" y="1104900"/>
            <a:ext cx="9525001" cy="115062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39" name="Shape 39"/>
          <p:cNvSpPr>
            <a:spLocks noGrp="1"/>
          </p:cNvSpPr>
          <p:nvPr>
            <p:ph type="title" hasCustomPrompt="1"/>
          </p:nvPr>
        </p:nvSpPr>
        <p:spPr>
          <a:xfrm>
            <a:off x="1651000" y="1104900"/>
            <a:ext cx="10223500" cy="5613400"/>
          </a:xfrm>
          <a:prstGeom prst="rect">
            <a:avLst/>
          </a:prstGeom>
        </p:spPr>
        <p:txBody>
          <a:bodyPr anchor="b"/>
          <a:lstStyle>
            <a:lvl1pPr>
              <a:defRPr sz="8400"/>
            </a:lvl1pPr>
          </a:lstStyle>
          <a:p>
            <a:r>
              <a:t>标题文本</a:t>
            </a:r>
          </a:p>
        </p:txBody>
      </p:sp>
      <p:sp>
        <p:nvSpPr>
          <p:cNvPr id="40" name="Shape 40"/>
          <p:cNvSpPr>
            <a:spLocks noGrp="1"/>
          </p:cNvSpPr>
          <p:nvPr>
            <p:ph type="body" sz="quarter" idx="1" hasCustomPrompt="1"/>
          </p:nvPr>
        </p:nvSpPr>
        <p:spPr>
          <a:xfrm>
            <a:off x="1651000" y="6845300"/>
            <a:ext cx="10223500" cy="5765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4400"/>
            </a:lvl1pPr>
            <a:lvl2pPr marL="0" indent="228600" algn="ctr">
              <a:spcBef>
                <a:spcPts val="0"/>
              </a:spcBef>
              <a:buSzTx/>
              <a:buNone/>
              <a:defRPr sz="4400"/>
            </a:lvl2pPr>
            <a:lvl3pPr marL="0" indent="457200" algn="ctr">
              <a:spcBef>
                <a:spcPts val="0"/>
              </a:spcBef>
              <a:buSzTx/>
              <a:buNone/>
              <a:defRPr sz="4400"/>
            </a:lvl3pPr>
            <a:lvl4pPr marL="0" indent="685800" algn="ctr">
              <a:spcBef>
                <a:spcPts val="0"/>
              </a:spcBef>
              <a:buSzTx/>
              <a:buNone/>
              <a:defRPr sz="4400"/>
            </a:lvl4pPr>
            <a:lvl5pPr marL="0" indent="914400" algn="ctr">
              <a:spcBef>
                <a:spcPts val="0"/>
              </a:spcBef>
              <a:buSzTx/>
              <a:buNone/>
              <a:defRPr sz="44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1" name="Shape 41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 - 顶部对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Shape 48"/>
          <p:cNvSpPr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49" name="Shape 4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与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57" name="Shape 57"/>
          <p:cNvSpPr>
            <a:spLocks noGrp="1"/>
          </p:cNvSpPr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58" name="Shape 5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标题、项目符号与照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>
            <a:spLocks noGrp="1"/>
          </p:cNvSpPr>
          <p:nvPr>
            <p:ph type="pic" sz="half" idx="13"/>
          </p:nvPr>
        </p:nvSpPr>
        <p:spPr>
          <a:xfrm>
            <a:off x="13169900" y="3238500"/>
            <a:ext cx="9525000" cy="92075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66" name="Shape 66"/>
          <p:cNvSpPr>
            <a:spLocks noGrp="1"/>
          </p:cNvSpPr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标题文本</a:t>
            </a:r>
          </a:p>
        </p:txBody>
      </p:sp>
      <p:sp>
        <p:nvSpPr>
          <p:cNvPr id="67" name="Shape 67"/>
          <p:cNvSpPr>
            <a:spLocks noGrp="1"/>
          </p:cNvSpPr>
          <p:nvPr>
            <p:ph type="body" sz="half" idx="1" hasCustomPrompt="1"/>
          </p:nvPr>
        </p:nvSpPr>
        <p:spPr>
          <a:xfrm>
            <a:off x="1689100" y="3238500"/>
            <a:ext cx="10007600" cy="9207500"/>
          </a:xfrm>
          <a:prstGeom prst="rect">
            <a:avLst/>
          </a:prstGeom>
        </p:spPr>
        <p:txBody>
          <a:bodyPr/>
          <a:lstStyle>
            <a:lvl1pPr marL="558800" indent="-558800">
              <a:spcBef>
                <a:spcPts val="4500"/>
              </a:spcBef>
              <a:defRPr sz="4500"/>
            </a:lvl1pPr>
            <a:lvl2pPr marL="1117600" indent="-558800">
              <a:spcBef>
                <a:spcPts val="4500"/>
              </a:spcBef>
              <a:defRPr sz="4500"/>
            </a:lvl2pPr>
            <a:lvl3pPr marL="1676400" indent="-558800">
              <a:spcBef>
                <a:spcPts val="4500"/>
              </a:spcBef>
              <a:defRPr sz="4500"/>
            </a:lvl3pPr>
            <a:lvl4pPr marL="2235200" indent="-558800">
              <a:spcBef>
                <a:spcPts val="4500"/>
              </a:spcBef>
              <a:defRPr sz="4500"/>
            </a:lvl4pPr>
            <a:lvl5pPr marL="2794000" indent="-558800">
              <a:spcBef>
                <a:spcPts val="4500"/>
              </a:spcBef>
              <a:defRPr sz="4500"/>
            </a:lvl5pPr>
          </a:lstStyle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68" name="Shape 6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项目符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>
            <a:spLocks noGrp="1"/>
          </p:cNvSpPr>
          <p:nvPr>
            <p:ph type="body" idx="1" hasCustomPrompt="1"/>
          </p:nvPr>
        </p:nvSpPr>
        <p:spPr>
          <a:xfrm>
            <a:off x="1689100" y="1778000"/>
            <a:ext cx="21005800" cy="10147300"/>
          </a:xfrm>
          <a:prstGeom prst="rect">
            <a:avLst/>
          </a:prstGeom>
        </p:spPr>
        <p:txBody>
          <a:bodyPr/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76" name="Shape 7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照片 - 3 联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>
            <a:spLocks noGrp="1"/>
          </p:cNvSpPr>
          <p:nvPr>
            <p:ph type="pic" sz="quarter" idx="13"/>
          </p:nvPr>
        </p:nvSpPr>
        <p:spPr>
          <a:xfrm>
            <a:off x="15760700" y="70485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4" name="Shape 84"/>
          <p:cNvSpPr>
            <a:spLocks noGrp="1"/>
          </p:cNvSpPr>
          <p:nvPr>
            <p:ph type="pic" sz="quarter" idx="14"/>
          </p:nvPr>
        </p:nvSpPr>
        <p:spPr>
          <a:xfrm>
            <a:off x="15760700" y="1130300"/>
            <a:ext cx="7404100" cy="55499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5" name="Shape 85"/>
          <p:cNvSpPr>
            <a:spLocks noGrp="1"/>
          </p:cNvSpPr>
          <p:nvPr>
            <p:ph type="pic" idx="15"/>
          </p:nvPr>
        </p:nvSpPr>
        <p:spPr>
          <a:xfrm>
            <a:off x="1206500" y="1130300"/>
            <a:ext cx="14173200" cy="11468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endParaRPr/>
          </a:p>
        </p:txBody>
      </p:sp>
      <p:sp>
        <p:nvSpPr>
          <p:cNvPr id="86" name="Shape 8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>
            <a:spLocks noGrp="1"/>
          </p:cNvSpPr>
          <p:nvPr>
            <p:ph type="title"/>
          </p:nvPr>
        </p:nvSpPr>
        <p:spPr>
          <a:xfrm>
            <a:off x="1689100" y="952500"/>
            <a:ext cx="21005800" cy="2286000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>
            <a:normAutofit/>
          </a:bodyPr>
          <a:lstStyle/>
          <a:p>
            <a:r>
              <a:t>标题文本</a:t>
            </a:r>
          </a:p>
        </p:txBody>
      </p:sp>
      <p:sp>
        <p:nvSpPr>
          <p:cNvPr id="3" name="Shape 3"/>
          <p:cNvSpPr>
            <a:spLocks noGrp="1"/>
          </p:cNvSpPr>
          <p:nvPr>
            <p:ph type="body" idx="1"/>
          </p:nvPr>
        </p:nvSpPr>
        <p:spPr>
          <a:xfrm>
            <a:off x="1689100" y="3238500"/>
            <a:ext cx="21005800" cy="9207500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>
            <a:normAutofit/>
          </a:bodyPr>
          <a:lstStyle/>
          <a:p>
            <a:r>
              <a:t>正文级别 1</a:t>
            </a:r>
          </a:p>
          <a:p>
            <a:pPr lvl="1"/>
            <a:r>
              <a:t>正文级别 2</a:t>
            </a:r>
          </a:p>
          <a:p>
            <a:pPr lvl="2"/>
            <a:r>
              <a:t>正文级别 3</a:t>
            </a:r>
          </a:p>
          <a:p>
            <a:pPr lvl="3"/>
            <a:r>
              <a:t>正文级别 4</a:t>
            </a:r>
          </a:p>
          <a:p>
            <a:pPr lvl="4"/>
            <a:r>
              <a:t>正文级别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2"/>
          </p:nvPr>
        </p:nvSpPr>
        <p:spPr>
          <a:xfrm>
            <a:off x="11959031" y="13081000"/>
            <a:ext cx="453238" cy="4699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2400"/>
            </a:lvl1pPr>
          </a:lstStyle>
          <a:p>
            <a:fld id="{86CB4B4D-7CA3-9044-876B-883B54F8677D}" type="slidenum">
              <a:r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transition spd="med"/>
  <p:txStyles>
    <p:title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11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titleStyle>
    <p:bodyStyle>
      <a:lvl1pPr marL="63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1pPr>
      <a:lvl2pPr marL="127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2pPr>
      <a:lvl3pPr marL="190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3pPr>
      <a:lvl4pPr marL="254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4pPr>
      <a:lvl5pPr marL="317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5pPr>
      <a:lvl6pPr marL="381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6pPr>
      <a:lvl7pPr marL="444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7pPr>
      <a:lvl8pPr marL="5080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8pPr>
      <a:lvl9pPr marL="5715000" marR="0" indent="-635000" algn="l" defTabSz="825500" rtl="0" latinLnBrk="0">
        <a:lnSpc>
          <a:spcPct val="100000"/>
        </a:lnSpc>
        <a:spcBef>
          <a:spcPts val="5900"/>
        </a:spcBef>
        <a:spcAft>
          <a:spcPts val="0"/>
        </a:spcAft>
        <a:buClrTx/>
        <a:buSzPct val="75000"/>
        <a:buFontTx/>
        <a:buChar char="•"/>
        <a:defRPr sz="5200" b="0" i="0" u="none" strike="noStrike" cap="none" spc="0" baseline="0">
          <a:ln>
            <a:noFill/>
          </a:ln>
          <a:solidFill>
            <a:srgbClr val="000000"/>
          </a:solidFill>
          <a:uFillTx/>
          <a:latin typeface="+mn-lt"/>
          <a:ea typeface="+mn-ea"/>
          <a:cs typeface="+mn-cs"/>
          <a:sym typeface="Helvetica Light"/>
        </a:defRPr>
      </a:lvl9pPr>
    </p:bodyStyle>
    <p:otherStyle>
      <a:lvl1pPr marL="0" marR="0" indent="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1pPr>
      <a:lvl2pPr marL="0" marR="0" indent="228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2pPr>
      <a:lvl3pPr marL="0" marR="0" indent="457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3pPr>
      <a:lvl4pPr marL="0" marR="0" indent="685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4pPr>
      <a:lvl5pPr marL="0" marR="0" indent="9144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5pPr>
      <a:lvl6pPr marL="0" marR="0" indent="11430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6pPr>
      <a:lvl7pPr marL="0" marR="0" indent="13716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7pPr>
      <a:lvl8pPr marL="0" marR="0" indent="16002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8pPr>
      <a:lvl9pPr marL="0" marR="0" indent="1828800" algn="ctr" defTabSz="8255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defRPr sz="24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Helvetica Light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/>
          <p:nvPr/>
        </p:nvSpPr>
        <p:spPr>
          <a:xfrm>
            <a:off x="65623" y="3778220"/>
            <a:ext cx="24252755" cy="5422959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>
            <a:spAutoFit/>
          </a:bodyPr>
          <a:lstStyle/>
          <a:p>
            <a:pPr>
              <a:lnSpc>
                <a:spcPct val="150000"/>
              </a:lnSpc>
              <a:defRPr sz="80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lang="zh-CN" altLang="en-US" dirty="0" smtClean="0"/>
              <a:t>全国</a:t>
            </a:r>
            <a:r>
              <a:rPr dirty="0" err="1" smtClean="0"/>
              <a:t>大学生</a:t>
            </a:r>
            <a:r>
              <a:rPr lang="zh-CN" altLang="en-US" dirty="0" smtClean="0"/>
              <a:t>光电设计竞赛</a:t>
            </a:r>
            <a:endParaRPr lang="en-US" dirty="0" smtClean="0"/>
          </a:p>
          <a:p>
            <a:pPr>
              <a:lnSpc>
                <a:spcPct val="150000"/>
              </a:lnSpc>
              <a:defRPr sz="80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 err="1" smtClean="0"/>
              <a:t>参赛项目</a:t>
            </a:r>
            <a:r>
              <a:rPr dirty="0"/>
              <a:t/>
            </a:r>
            <a:br>
              <a:rPr dirty="0"/>
            </a:br>
            <a:r>
              <a:rPr dirty="0" err="1"/>
              <a:t>商业计划书PPT模板</a:t>
            </a:r>
            <a:endParaRPr dirty="0"/>
          </a:p>
        </p:txBody>
      </p:sp>
      <p:sp>
        <p:nvSpPr>
          <p:cNvPr id="141" name="Shape 141"/>
          <p:cNvSpPr/>
          <p:nvPr/>
        </p:nvSpPr>
        <p:spPr>
          <a:xfrm>
            <a:off x="2392363" y="10960412"/>
            <a:ext cx="19621501" cy="840105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spAutoFit/>
          </a:bodyPr>
          <a:lstStyle/>
          <a:p>
            <a:pPr lvl="1">
              <a:defRPr sz="3800" b="1">
                <a:solidFill>
                  <a:srgbClr val="FFFFFF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endParaRPr lang="en-US" sz="4800"/>
          </a:p>
        </p:txBody>
      </p:sp>
    </p:spTree>
  </p:cSld>
  <p:clrMapOvr>
    <a:masterClrMapping/>
  </p:clrMapOvr>
  <p:transition spd="med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>
            <a:spLocks noGrp="1"/>
          </p:cNvSpPr>
          <p:nvPr>
            <p:ph type="body" idx="14"/>
          </p:nvPr>
        </p:nvSpPr>
        <p:spPr>
          <a:xfrm>
            <a:off x="65623" y="5727699"/>
            <a:ext cx="24252755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结束语</a:t>
            </a:r>
          </a:p>
        </p:txBody>
      </p:sp>
      <p:sp>
        <p:nvSpPr>
          <p:cNvPr id="172" name="Shape 172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封底</a:t>
            </a:r>
          </a:p>
        </p:txBody>
      </p:sp>
    </p:spTree>
  </p:cSld>
  <p:clrMapOvr>
    <a:masterClrMapping/>
  </p:clrMapOvr>
  <p:transition spd="slow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>
            <a:spLocks noGrp="1"/>
          </p:cNvSpPr>
          <p:nvPr>
            <p:ph type="body" idx="14"/>
          </p:nvPr>
        </p:nvSpPr>
        <p:spPr>
          <a:xfrm>
            <a:off x="612660" y="1080122"/>
            <a:ext cx="23158679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solidFill>
                  <a:schemeClr val="accent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说在最后的话</a:t>
            </a:r>
          </a:p>
        </p:txBody>
      </p:sp>
      <p:sp>
        <p:nvSpPr>
          <p:cNvPr id="175" name="Shape 175"/>
          <p:cNvSpPr>
            <a:spLocks noGrp="1"/>
          </p:cNvSpPr>
          <p:nvPr>
            <p:ph type="body" idx="4294967295"/>
          </p:nvPr>
        </p:nvSpPr>
        <p:spPr>
          <a:xfrm>
            <a:off x="1171702" y="3335718"/>
            <a:ext cx="22040597" cy="9377336"/>
          </a:xfrm>
          <a:prstGeom prst="rect">
            <a:avLst/>
          </a:prstGeom>
        </p:spPr>
        <p:txBody>
          <a:bodyPr>
            <a:noAutofit/>
          </a:bodyPr>
          <a:lstStyle/>
          <a:p>
            <a:pPr marL="488950" indent="-488950" defTabSz="635000">
              <a:lnSpc>
                <a:spcPct val="120000"/>
              </a:lnSpc>
              <a:spcBef>
                <a:spcPts val="4500"/>
              </a:spcBef>
              <a:defRPr sz="4005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4800"/>
              <a:t>1、</a:t>
            </a:r>
            <a:r>
              <a:rPr sz="4800">
                <a:solidFill>
                  <a:schemeClr val="accent5"/>
                </a:solidFill>
              </a:rPr>
              <a:t>该模板中的主要内容是项目的内容要素，建议务必在各自项目材料中进行体现。至于每部分（每页）的现有标题，仅供参考和说明使用，各项目可自行发挥。</a:t>
            </a:r>
          </a:p>
          <a:p>
            <a:pPr marL="488950" indent="-488950" defTabSz="635000">
              <a:lnSpc>
                <a:spcPct val="120000"/>
              </a:lnSpc>
              <a:spcBef>
                <a:spcPts val="4500"/>
              </a:spcBef>
              <a:defRPr sz="4005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4800"/>
              <a:t>2、投资人很看重商业计划书的PPT，以此来判断创业团队的综合素质。因此，见商业计划书如见团队，第一印象非常重要。一份逻辑清晰、文字精炼、观点鲜明、视觉美观的PPT非常重要。创业团队必须要会写和会讲PPT</a:t>
            </a:r>
            <a:r>
              <a:rPr lang="zh-CN" sz="4800">
                <a:ea typeface="宋体" panose="02010600030101010101" pitchFamily="2" charset="-122"/>
              </a:rPr>
              <a:t>。</a:t>
            </a:r>
          </a:p>
          <a:p>
            <a:pPr marL="488950" indent="-488950" defTabSz="635000">
              <a:lnSpc>
                <a:spcPct val="120000"/>
              </a:lnSpc>
              <a:spcBef>
                <a:spcPts val="4500"/>
              </a:spcBef>
              <a:defRPr sz="4005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4800"/>
              <a:t>3、如果想提升PPT水平，建议多学习苹果、小米、华为、乐视、罗辑思维等产品发布或对外演讲的PPT，包括他们的文字和视觉</a:t>
            </a:r>
            <a:r>
              <a:rPr lang="zh-CN" sz="4800">
                <a:ea typeface="宋体" panose="02010600030101010101" pitchFamily="2" charset="-122"/>
              </a:rPr>
              <a:t>等。</a:t>
            </a:r>
          </a:p>
          <a:p>
            <a:pPr marL="488950" indent="-488950" defTabSz="635000">
              <a:lnSpc>
                <a:spcPct val="120000"/>
              </a:lnSpc>
              <a:spcBef>
                <a:spcPts val="4500"/>
              </a:spcBef>
              <a:defRPr sz="4005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4800"/>
              <a:t>4、</a:t>
            </a:r>
            <a:r>
              <a:rPr sz="4800">
                <a:solidFill>
                  <a:schemeClr val="accent5"/>
                </a:solidFill>
              </a:rPr>
              <a:t>强烈不建议封面标题直接用公司名字（尤其是对于尚未成立公司的项目）</a:t>
            </a:r>
            <a:r>
              <a:rPr sz="4800"/>
              <a:t>，因为看公司名并不知道你公司做什么，太不利于建立评委对项目的第一印象。</a:t>
            </a:r>
            <a:endParaRPr lang="zh-CN" sz="4800"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 spd="slow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Shape 197"/>
          <p:cNvSpPr>
            <a:spLocks noGrp="1"/>
          </p:cNvSpPr>
          <p:nvPr>
            <p:ph type="body" idx="14"/>
          </p:nvPr>
        </p:nvSpPr>
        <p:spPr>
          <a:xfrm>
            <a:off x="65623" y="4130080"/>
            <a:ext cx="24252755" cy="4719241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200000"/>
              </a:lnSpc>
              <a:defRPr sz="10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Part 2</a:t>
            </a:r>
          </a:p>
          <a:p>
            <a:pPr>
              <a:defRPr sz="10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dirty="0"/>
              <a:t>“</a:t>
            </a:r>
            <a:r>
              <a:rPr dirty="0" err="1"/>
              <a:t>如何做高质量的Road</a:t>
            </a:r>
            <a:r>
              <a:rPr dirty="0"/>
              <a:t> Show”</a:t>
            </a:r>
          </a:p>
        </p:txBody>
      </p:sp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Shape 199"/>
          <p:cNvSpPr>
            <a:spLocks noGrp="1"/>
          </p:cNvSpPr>
          <p:nvPr>
            <p:ph type="body" idx="14"/>
          </p:nvPr>
        </p:nvSpPr>
        <p:spPr>
          <a:xfrm>
            <a:off x="612660" y="1735442"/>
            <a:ext cx="23158679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solidFill>
                  <a:schemeClr val="accent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现场调研</a:t>
            </a:r>
          </a:p>
        </p:txBody>
      </p:sp>
      <p:sp>
        <p:nvSpPr>
          <p:cNvPr id="200" name="Shape 200"/>
          <p:cNvSpPr>
            <a:spLocks noGrp="1"/>
          </p:cNvSpPr>
          <p:nvPr>
            <p:ph type="body" idx="4294967295"/>
          </p:nvPr>
        </p:nvSpPr>
        <p:spPr>
          <a:xfrm>
            <a:off x="1171702" y="4127563"/>
            <a:ext cx="22040597" cy="7178605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1、大家为最终的路演准备了文字稿吗？</a:t>
            </a:r>
          </a:p>
          <a:p>
            <a:pPr>
              <a:lnSpc>
                <a:spcPct val="120000"/>
              </a:lnSpc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2、大家为最终的路演演练了多少次？</a:t>
            </a:r>
          </a:p>
          <a:p>
            <a:pPr>
              <a:lnSpc>
                <a:spcPct val="120000"/>
              </a:lnSpc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3、你们的路演计划几个人上场？如果只能选一个人，选谁？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20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 fill="hold"/>
                                        <p:tgtEl>
                                          <p:spTgt spid="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20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0" grpId="1" build="p" bldLvl="5" animBg="1" advAuto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Shape 202"/>
          <p:cNvSpPr>
            <a:spLocks noGrp="1"/>
          </p:cNvSpPr>
          <p:nvPr>
            <p:ph type="body" idx="14"/>
          </p:nvPr>
        </p:nvSpPr>
        <p:spPr>
          <a:xfrm>
            <a:off x="612660" y="1830593"/>
            <a:ext cx="23158679" cy="1333698"/>
          </a:xfrm>
          <a:prstGeom prst="rect">
            <a:avLst/>
          </a:prstGeom>
        </p:spPr>
        <p:txBody>
          <a:bodyPr/>
          <a:lstStyle>
            <a:lvl1pPr>
              <a:defRPr sz="8000" b="1">
                <a:solidFill>
                  <a:schemeClr val="accent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/>
              <a:t>Road </a:t>
            </a:r>
            <a:r>
              <a:rPr dirty="0" smtClean="0"/>
              <a:t>Show</a:t>
            </a:r>
            <a:r>
              <a:rPr lang="en-US" dirty="0" smtClean="0"/>
              <a:t> </a:t>
            </a:r>
            <a:r>
              <a:rPr lang="zh-CN" altLang="en-US" dirty="0" smtClean="0"/>
              <a:t>华山论剑</a:t>
            </a:r>
            <a:r>
              <a:rPr dirty="0" err="1" smtClean="0"/>
              <a:t>三大</a:t>
            </a:r>
            <a:r>
              <a:rPr lang="zh-CN" altLang="en-US" dirty="0" smtClean="0"/>
              <a:t>绝</a:t>
            </a:r>
            <a:r>
              <a:rPr dirty="0" smtClean="0"/>
              <a:t>招</a:t>
            </a:r>
            <a:endParaRPr dirty="0"/>
          </a:p>
        </p:txBody>
      </p:sp>
      <p:sp>
        <p:nvSpPr>
          <p:cNvPr id="203" name="Shape 203"/>
          <p:cNvSpPr>
            <a:spLocks noGrp="1"/>
          </p:cNvSpPr>
          <p:nvPr>
            <p:ph type="body" idx="4294967295"/>
          </p:nvPr>
        </p:nvSpPr>
        <p:spPr>
          <a:xfrm>
            <a:off x="1171702" y="3117278"/>
            <a:ext cx="22040597" cy="937733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第一大招：多演练！</a:t>
            </a:r>
          </a:p>
          <a:p>
            <a:pPr>
              <a:lnSpc>
                <a:spcPct val="120000"/>
              </a:lnSpc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第二大招：继续演练！！</a:t>
            </a:r>
          </a:p>
          <a:p>
            <a:pPr>
              <a:lnSpc>
                <a:spcPct val="120000"/>
              </a:lnSpc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第三大招：反复的演练！！！</a:t>
            </a:r>
          </a:p>
          <a:p>
            <a:pPr>
              <a:lnSpc>
                <a:spcPct val="120000"/>
              </a:lnSpc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直到演讲人对路演的演讲稿熟记于心，可以脱口而出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/>
    </mc:Choice>
    <mc:Fallback xmlns="">
      <p:transition spd="slow"/>
    </mc:Fallback>
  </mc:AlternateContent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2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2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 fill="hold"/>
                                        <p:tgtEl>
                                          <p:spTgt spid="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2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indefinite" fill="hold"/>
                                        <p:tgtEl>
                                          <p:spTgt spid="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1000"/>
                                        <p:tgtEl>
                                          <p:spTgt spid="2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3" grpId="1" build="p" bldLvl="5" animBg="1" advAuto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157131" y="3329608"/>
            <a:ext cx="8392042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8000" b="1" kern="0" dirty="0" smtClean="0">
                <a:solidFill>
                  <a:schemeClr val="accent1"/>
                </a:solidFill>
                <a:latin typeface="+mj-ea"/>
                <a:ea typeface="+mj-ea"/>
              </a:rPr>
              <a:t>“创业路演”准备</a:t>
            </a:r>
            <a:endParaRPr lang="zh-CN" altLang="en-US" sz="8000" b="1" kern="0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726326" y="6038329"/>
            <a:ext cx="482453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4800" b="1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路演材料准备</a:t>
            </a:r>
            <a:endParaRPr lang="en-US" altLang="zh-CN" sz="4800" b="1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商业计划书</a:t>
            </a:r>
            <a:r>
              <a:rPr lang="en-US" altLang="zh-CN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-PPT   </a:t>
            </a: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商业计划书</a:t>
            </a:r>
            <a:r>
              <a:rPr lang="en-US" altLang="zh-CN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-Word </a:t>
            </a: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zh-CN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VCR</a:t>
            </a:r>
          </a:p>
        </p:txBody>
      </p:sp>
      <p:sp>
        <p:nvSpPr>
          <p:cNvPr id="6" name="矩形 5"/>
          <p:cNvSpPr/>
          <p:nvPr/>
        </p:nvSpPr>
        <p:spPr>
          <a:xfrm>
            <a:off x="17775999" y="5825520"/>
            <a:ext cx="496505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200000"/>
              </a:lnSpc>
              <a:defRPr/>
            </a:pPr>
            <a:r>
              <a:rPr lang="zh-CN" altLang="en-US" sz="4800" b="1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路演流程准备</a:t>
            </a:r>
            <a:endParaRPr lang="en-US" altLang="zh-CN" sz="4800" b="1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路演精细步骤文本</a:t>
            </a:r>
            <a:endParaRPr lang="zh-CN" altLang="en-US" sz="3600" kern="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7778226" y="5777880"/>
            <a:ext cx="4181213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zh-CN" altLang="en-US" sz="4800" b="1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路演产品准备</a:t>
            </a:r>
            <a:endParaRPr lang="en-US" altLang="zh-CN" sz="4800" b="1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企业产品准备</a:t>
            </a:r>
            <a:endParaRPr lang="en-US" altLang="zh-CN" sz="3600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360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如</a:t>
            </a:r>
            <a:r>
              <a:rPr lang="zh-CN" altLang="en-US" sz="36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需展示构架可以有一个半成品</a:t>
            </a:r>
            <a:endParaRPr lang="en-US" altLang="zh-CN" sz="3600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12375399" y="5777880"/>
            <a:ext cx="540060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lnSpc>
                <a:spcPct val="200000"/>
              </a:lnSpc>
              <a:defRPr/>
            </a:pPr>
            <a:r>
              <a:rPr lang="zh-CN" altLang="en-US" sz="4800" b="1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训练材料准备</a:t>
            </a:r>
            <a:endParaRPr lang="en-US" altLang="zh-CN" sz="4800" b="1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zh-CN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30</a:t>
            </a:r>
            <a:r>
              <a:rPr lang="zh-CN" altLang="en-US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en-US" altLang="zh-CN" sz="36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~</a:t>
            </a:r>
            <a:r>
              <a:rPr lang="en-US" altLang="zh-CN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60</a:t>
            </a:r>
            <a:r>
              <a:rPr lang="zh-CN" altLang="en-US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”开场话术</a:t>
            </a:r>
            <a:endParaRPr lang="en-US" altLang="zh-CN" sz="360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路演</a:t>
            </a:r>
            <a:r>
              <a:rPr lang="en-US" altLang="zh-CN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PPT</a:t>
            </a:r>
            <a:r>
              <a:rPr lang="zh-CN" altLang="en-US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全文字稿</a:t>
            </a:r>
            <a:endParaRPr lang="en-US" altLang="zh-CN" sz="360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36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项目问答数据库</a:t>
            </a:r>
            <a:endParaRPr lang="zh-CN" altLang="en-US" sz="3600" kern="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131131" y="1529408"/>
            <a:ext cx="8430513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8000" b="1" kern="0" dirty="0" smtClean="0">
                <a:solidFill>
                  <a:schemeClr val="accent1"/>
                </a:solidFill>
                <a:latin typeface="+mj-ea"/>
                <a:ea typeface="+mj-ea"/>
              </a:rPr>
              <a:t>“训练材料”准备</a:t>
            </a:r>
            <a:endParaRPr lang="zh-CN" altLang="en-US" sz="8000" b="1" kern="0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511175" y="2223135"/>
            <a:ext cx="23517860" cy="103327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b="1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开场</a:t>
            </a:r>
            <a:r>
              <a:rPr lang="zh-CN" altLang="en-US" sz="4800" b="1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话</a:t>
            </a:r>
            <a:r>
              <a:rPr lang="zh-CN" altLang="en-US" sz="4800" b="1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术</a:t>
            </a:r>
            <a:endParaRPr lang="en-US" altLang="zh-CN" sz="4800" b="1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480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30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”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~60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”约在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100~220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字左右，逻辑清晰边际价值递增话术；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</a:t>
            </a:r>
            <a:endParaRPr lang="en-US" altLang="zh-CN" sz="480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b="1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路演</a:t>
            </a:r>
            <a:r>
              <a:rPr lang="en-US" altLang="zh-CN" sz="4800" b="1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PPT</a:t>
            </a:r>
            <a:r>
              <a:rPr lang="zh-CN" altLang="en-US" sz="4800" b="1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全文字</a:t>
            </a:r>
            <a:r>
              <a:rPr lang="zh-CN" altLang="en-US" sz="4800" b="1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稿</a:t>
            </a:r>
            <a:endParaRPr lang="en-US" altLang="zh-CN" sz="4800" b="1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480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</a:t>
            </a:r>
            <a:r>
              <a:rPr lang="zh-CN" altLang="en-US" sz="480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每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页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PPT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在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分钟左右，通常在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15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分钟，竞赛展示多，可以增加信息展示量</a:t>
            </a:r>
            <a:endParaRPr lang="en-US" altLang="zh-CN" sz="480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480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每页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PPT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的演讲文稿一定要全稿创作，并在开篇和结尾注重承上启下的文字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 </a:t>
            </a:r>
          </a:p>
          <a:p>
            <a:pPr marL="571500" indent="-5715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b="1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项目问答数据库</a:t>
            </a:r>
            <a:endParaRPr lang="en-US" altLang="zh-CN" sz="4800" b="1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ct val="150000"/>
              </a:lnSpc>
              <a:defRPr/>
            </a:pP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 投资</a:t>
            </a:r>
            <a:r>
              <a:rPr lang="zh-CN" altLang="en-US" sz="480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路演答辩数据库本质上就是预想投资人可能的问题，做好准备，做出答案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en-US" altLang="zh-CN" sz="480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ct val="150000"/>
              </a:lnSpc>
              <a:defRPr/>
            </a:pPr>
            <a:r>
              <a:rPr lang="en-US" altLang="zh-CN" sz="480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通常</a:t>
            </a:r>
            <a:r>
              <a:rPr lang="zh-CN" altLang="en-US" sz="480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在预判投资人可能问到的问题对创业者会有很大难度，但也不是无章可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循。</a:t>
            </a:r>
            <a:endParaRPr lang="en-US" altLang="zh-CN" sz="480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algn="l">
              <a:lnSpc>
                <a:spcPct val="200000"/>
              </a:lnSpc>
              <a:defRPr/>
            </a:pPr>
            <a:r>
              <a:rPr lang="en-US" altLang="zh-CN" sz="480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     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投资人</a:t>
            </a:r>
            <a:r>
              <a:rPr lang="zh-CN" altLang="en-US" sz="480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的问题无外乎就是围绕着你的商业计划书展开的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。</a:t>
            </a:r>
            <a:endParaRPr lang="zh-CN" altLang="en-US" sz="480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7137895" y="3329608"/>
            <a:ext cx="8430514" cy="132343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8000" b="1" kern="0" dirty="0" smtClean="0">
                <a:solidFill>
                  <a:schemeClr val="accent1"/>
                </a:solidFill>
                <a:latin typeface="+mj-ea"/>
                <a:ea typeface="+mj-ea"/>
              </a:rPr>
              <a:t>“路演流程”准备</a:t>
            </a:r>
            <a:endParaRPr lang="zh-CN" altLang="en-US" sz="8000" b="1" kern="0" dirty="0">
              <a:solidFill>
                <a:schemeClr val="accent1"/>
              </a:solidFill>
              <a:latin typeface="+mj-ea"/>
              <a:ea typeface="+mj-ea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1966864" y="5787172"/>
            <a:ext cx="9721080" cy="55778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defRPr/>
            </a:pPr>
            <a:r>
              <a:rPr lang="zh-CN" altLang="en-US" sz="4800" b="1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路演材料准备</a:t>
            </a:r>
            <a:endParaRPr lang="en-US" altLang="zh-CN" sz="4800" b="1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商业计划书文本</a:t>
            </a:r>
            <a:endParaRPr lang="en-US" altLang="zh-CN" sz="4800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笔记本电脑、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U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盘</a:t>
            </a:r>
            <a:r>
              <a:rPr lang="en-US" altLang="zh-CN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2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个，播放软件</a:t>
            </a:r>
            <a:endParaRPr lang="en-US" altLang="zh-CN" sz="480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订车、口香糖、</a:t>
            </a: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着装、小镜子</a:t>
            </a:r>
            <a:endParaRPr lang="en-US" altLang="zh-CN" sz="4800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6" name="矩形 5"/>
          <p:cNvSpPr/>
          <p:nvPr/>
        </p:nvSpPr>
        <p:spPr>
          <a:xfrm>
            <a:off x="15936416" y="11727886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3600" kern="0" dirty="0" smtClean="0">
                <a:solidFill>
                  <a:srgbClr val="FF0000"/>
                </a:solidFill>
                <a:latin typeface="微软雅黑" panose="020B0503020204020204" charset="-122"/>
                <a:ea typeface="微软雅黑" panose="020B0503020204020204" charset="-122"/>
              </a:rPr>
              <a:t>注意：上场前一天不要改了</a:t>
            </a:r>
            <a:endParaRPr lang="zh-CN" altLang="en-US" sz="3600" kern="0" dirty="0">
              <a:solidFill>
                <a:srgbClr val="FF0000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7" name="矩形 6"/>
          <p:cNvSpPr/>
          <p:nvPr/>
        </p:nvSpPr>
        <p:spPr>
          <a:xfrm>
            <a:off x="12024331" y="5602505"/>
            <a:ext cx="10246422" cy="59436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zh-CN" altLang="en-US" sz="4800" b="1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路演现场勘查</a:t>
            </a:r>
            <a:endParaRPr lang="en-US" altLang="zh-CN" sz="4800" b="1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材料拷贝与测试</a:t>
            </a:r>
            <a:endParaRPr lang="en-US" altLang="zh-CN" sz="4800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模拟路演全流程</a:t>
            </a:r>
            <a:endParaRPr lang="en-US" altLang="zh-CN" sz="4800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  <a:p>
            <a:pPr marL="571500" indent="-571500" algn="l">
              <a:lnSpc>
                <a:spcPct val="20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开场环节（展示、材料、介绍）</a:t>
            </a:r>
            <a:endParaRPr lang="en-US" altLang="zh-CN" sz="4800" kern="0" dirty="0" smtClean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Shape 205"/>
          <p:cNvSpPr>
            <a:spLocks noGrp="1"/>
          </p:cNvSpPr>
          <p:nvPr>
            <p:ph type="body" idx="14"/>
          </p:nvPr>
        </p:nvSpPr>
        <p:spPr>
          <a:xfrm>
            <a:off x="612660" y="807072"/>
            <a:ext cx="23158679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solidFill>
                  <a:schemeClr val="accent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rPr dirty="0" err="1"/>
              <a:t>演练需要做的准备</a:t>
            </a:r>
            <a:endParaRPr dirty="0"/>
          </a:p>
        </p:txBody>
      </p:sp>
      <p:sp>
        <p:nvSpPr>
          <p:cNvPr id="206" name="Shape 206"/>
          <p:cNvSpPr>
            <a:spLocks noGrp="1"/>
          </p:cNvSpPr>
          <p:nvPr>
            <p:ph type="body" idx="4294967295"/>
          </p:nvPr>
        </p:nvSpPr>
        <p:spPr>
          <a:xfrm>
            <a:off x="197485" y="2086610"/>
            <a:ext cx="23988395" cy="11271885"/>
          </a:xfrm>
          <a:prstGeom prst="rect">
            <a:avLst/>
          </a:prstGeom>
        </p:spPr>
        <p:txBody>
          <a:bodyPr>
            <a:noAutofit/>
          </a:bodyPr>
          <a:lstStyle/>
          <a:p>
            <a:pPr marL="603250" indent="-603250" defTabSz="784225">
              <a:lnSpc>
                <a:spcPct val="100000"/>
              </a:lnSpc>
              <a:spcBef>
                <a:spcPts val="5600"/>
              </a:spcBef>
              <a:defRPr sz="494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 dirty="0" err="1"/>
              <a:t>第一步：</a:t>
            </a:r>
            <a:r>
              <a:rPr sz="5400" dirty="0" err="1" smtClean="0"/>
              <a:t>准备路演</a:t>
            </a:r>
            <a:r>
              <a:rPr sz="5400" dirty="0" err="1"/>
              <a:t>PPT</a:t>
            </a:r>
            <a:r>
              <a:rPr sz="5400" dirty="0"/>
              <a:t/>
            </a:r>
            <a:br>
              <a:rPr sz="5400" dirty="0"/>
            </a:br>
            <a:r>
              <a:rPr sz="5400" dirty="0">
                <a:solidFill>
                  <a:schemeClr val="accent1"/>
                </a:solidFill>
              </a:rPr>
              <a:t>注意事项：</a:t>
            </a:r>
            <a:r>
              <a:rPr sz="5400" b="0" dirty="0">
                <a:latin typeface="+mn-lt"/>
                <a:ea typeface="+mn-ea"/>
                <a:cs typeface="+mn-cs"/>
                <a:sym typeface="Helvetica Light"/>
              </a:rPr>
              <a:t>参考前面的结构，正文（除去头尾和目录页）部分：建议1-2页/</a:t>
            </a:r>
            <a:r>
              <a:rPr sz="5400" b="0" dirty="0" err="1">
                <a:latin typeface="+mn-lt"/>
                <a:ea typeface="+mn-ea"/>
                <a:cs typeface="+mn-cs"/>
                <a:sym typeface="Helvetica Light"/>
              </a:rPr>
              <a:t>分钟</a:t>
            </a:r>
          </a:p>
          <a:p>
            <a:pPr marL="603250" indent="-603250" defTabSz="784225">
              <a:lnSpc>
                <a:spcPct val="100000"/>
              </a:lnSpc>
              <a:spcBef>
                <a:spcPts val="5600"/>
              </a:spcBef>
              <a:defRPr sz="494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 dirty="0" err="1"/>
              <a:t>第二步：</a:t>
            </a:r>
            <a:r>
              <a:rPr sz="5400" dirty="0" err="1" smtClean="0"/>
              <a:t>准备</a:t>
            </a:r>
            <a:r>
              <a:rPr lang="zh-CN" altLang="en-US" sz="5400" dirty="0" smtClean="0"/>
              <a:t>开场话术 、</a:t>
            </a:r>
            <a:r>
              <a:rPr sz="5400" dirty="0" err="1" smtClean="0"/>
              <a:t>路演</a:t>
            </a:r>
            <a:r>
              <a:rPr sz="5400" dirty="0" err="1"/>
              <a:t>PPT相对应的演讲文字稿</a:t>
            </a:r>
            <a:r>
              <a:rPr sz="5400" dirty="0"/>
              <a:t/>
            </a:r>
            <a:br>
              <a:rPr sz="5400" dirty="0"/>
            </a:br>
            <a:r>
              <a:rPr sz="5400" dirty="0">
                <a:solidFill>
                  <a:schemeClr val="accent1"/>
                </a:solidFill>
              </a:rPr>
              <a:t>注意事项：</a:t>
            </a:r>
            <a:r>
              <a:rPr sz="5400" b="0" dirty="0">
                <a:latin typeface="+mn-lt"/>
                <a:ea typeface="+mn-ea"/>
                <a:cs typeface="+mn-cs"/>
                <a:sym typeface="Helvetica Light"/>
              </a:rPr>
              <a:t>1、一般人正常语速180-260字/分钟。具体字数根据时长和演讲人的语速而定；2、充分运用可用的时间，尽量利用满</a:t>
            </a:r>
          </a:p>
          <a:p>
            <a:pPr marL="603250" indent="-603250" defTabSz="784225">
              <a:lnSpc>
                <a:spcPct val="100000"/>
              </a:lnSpc>
              <a:spcBef>
                <a:spcPts val="5600"/>
              </a:spcBef>
              <a:defRPr sz="494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 dirty="0" err="1"/>
              <a:t>第三步：</a:t>
            </a:r>
            <a:r>
              <a:rPr sz="5400" dirty="0" err="1" smtClean="0"/>
              <a:t>反复</a:t>
            </a:r>
            <a:r>
              <a:rPr lang="zh-CN" altLang="en-US" sz="5400" dirty="0" smtClean="0"/>
              <a:t>进行全稿</a:t>
            </a:r>
            <a:r>
              <a:rPr sz="5400" dirty="0" smtClean="0"/>
              <a:t>演练（</a:t>
            </a:r>
            <a:r>
              <a:rPr lang="en-US" sz="5400" dirty="0"/>
              <a:t>30</a:t>
            </a:r>
            <a:r>
              <a:rPr sz="5400" dirty="0"/>
              <a:t>+次以上，直到熟悉且找到最佳状态为止）</a:t>
            </a:r>
            <a:br>
              <a:rPr sz="5400" dirty="0"/>
            </a:br>
            <a:r>
              <a:rPr sz="5400" dirty="0">
                <a:solidFill>
                  <a:schemeClr val="accent1"/>
                </a:solidFill>
              </a:rPr>
              <a:t>注意事项：</a:t>
            </a:r>
            <a:r>
              <a:rPr sz="5400" b="0" dirty="0">
                <a:latin typeface="+mn-lt"/>
                <a:ea typeface="+mn-ea"/>
                <a:cs typeface="+mn-cs"/>
                <a:sym typeface="Helvetica Light"/>
              </a:rPr>
              <a:t>1、初期先熟悉文字稿几遍，对文字进行反复斟酌和润色；2、PPT翻页配合和文字稿演讲一起练，逐步加入肢体语言；3、站立，按照演讲时状态来（一个人进行）；4、当着团队，重复3；5、演练过程中不断对演讲文字稿和PPT进行更高要求的打磨（</a:t>
            </a:r>
            <a:r>
              <a:rPr sz="5400" dirty="0">
                <a:solidFill>
                  <a:schemeClr val="accent1"/>
                </a:solidFill>
              </a:rPr>
              <a:t>长话短说</a:t>
            </a:r>
            <a:r>
              <a:rPr sz="5400" b="0" dirty="0">
                <a:latin typeface="+mn-lt"/>
                <a:ea typeface="+mn-ea"/>
                <a:cs typeface="+mn-cs"/>
                <a:sym typeface="Helvetica Light"/>
              </a:rPr>
              <a:t>、</a:t>
            </a:r>
            <a:r>
              <a:rPr sz="5400" dirty="0">
                <a:solidFill>
                  <a:schemeClr val="accent1"/>
                </a:solidFill>
              </a:rPr>
              <a:t>深入浅出</a:t>
            </a:r>
            <a:r>
              <a:rPr sz="5400" b="0" dirty="0">
                <a:latin typeface="+mn-lt"/>
                <a:ea typeface="+mn-ea"/>
                <a:cs typeface="+mn-cs"/>
                <a:sym typeface="Helvetica Light"/>
              </a:rPr>
              <a:t>）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20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20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 fill="hold"/>
                                        <p:tgtEl>
                                          <p:spTgt spid="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20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6" grpId="1" build="p" bldLvl="5" animBg="1" advAuto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575376" y="2321496"/>
            <a:ext cx="12192000" cy="10864513"/>
          </a:xfrm>
          <a:prstGeom prst="rect">
            <a:avLst/>
          </a:prstGeom>
        </p:spPr>
        <p:txBody>
          <a:bodyPr>
            <a:spAutoFit/>
          </a:bodyPr>
          <a:lstStyle/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项目核心价值</a:t>
            </a:r>
          </a:p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项目主体内容</a:t>
            </a:r>
          </a:p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潜在客户对项目的需求</a:t>
            </a:r>
          </a:p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项目对潜在客户的短期和长期价值</a:t>
            </a:r>
          </a:p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项目对投资人的短期与长期价值</a:t>
            </a:r>
          </a:p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项目对社会的短期与长期价值</a:t>
            </a:r>
          </a:p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项目的投资回报的计划</a:t>
            </a:r>
          </a:p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项目的竞争对手及市场竞争策略</a:t>
            </a:r>
          </a:p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项目团队的精神与能力</a:t>
            </a:r>
          </a:p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项目团队的情感深度与契合程度</a:t>
            </a:r>
          </a:p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团队运营项目的核心能力</a:t>
            </a:r>
          </a:p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宏观政策与社会形势对项目的有利因素</a:t>
            </a:r>
          </a:p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项目风险的概率与规避方法</a:t>
            </a:r>
          </a:p>
          <a:p>
            <a:pPr marL="685800" lvl="0" indent="-685800" algn="l">
              <a:buFont typeface="Wingdings" panose="05000000000000000000" pitchFamily="2" charset="2"/>
              <a:buChar char="Ø"/>
            </a:pPr>
            <a:r>
              <a:rPr lang="zh-CN" altLang="zh-CN" dirty="0">
                <a:latin typeface="微软雅黑" panose="020B0503020204020204" charset="-122"/>
                <a:ea typeface="微软雅黑" panose="020B0503020204020204" charset="-122"/>
              </a:rPr>
              <a:t>项目运营的稳定性与持续性</a:t>
            </a:r>
          </a:p>
        </p:txBody>
      </p:sp>
      <p:sp>
        <p:nvSpPr>
          <p:cNvPr id="5" name="Shape 205"/>
          <p:cNvSpPr>
            <a:spLocks noGrp="1"/>
          </p:cNvSpPr>
          <p:nvPr>
            <p:ph type="body" idx="14"/>
          </p:nvPr>
        </p:nvSpPr>
        <p:spPr>
          <a:xfrm>
            <a:off x="612660" y="953344"/>
            <a:ext cx="23158679" cy="1333698"/>
          </a:xfrm>
          <a:prstGeom prst="rect">
            <a:avLst/>
          </a:prstGeom>
        </p:spPr>
        <p:txBody>
          <a:bodyPr/>
          <a:lstStyle>
            <a:lvl1pPr>
              <a:defRPr sz="8000" b="1">
                <a:solidFill>
                  <a:schemeClr val="accent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pPr algn="l"/>
            <a:r>
              <a:rPr lang="zh-CN" altLang="en-US" dirty="0"/>
              <a:t>路</a:t>
            </a:r>
            <a:r>
              <a:rPr lang="zh-CN" altLang="en-US" dirty="0" smtClean="0"/>
              <a:t>演答辩中常见问题</a:t>
            </a:r>
            <a:endParaRPr dirty="0"/>
          </a:p>
        </p:txBody>
      </p:sp>
    </p:spTree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>
            <a:spLocks noGrp="1"/>
          </p:cNvSpPr>
          <p:nvPr>
            <p:ph type="body" idx="14"/>
          </p:nvPr>
        </p:nvSpPr>
        <p:spPr>
          <a:xfrm>
            <a:off x="65623" y="3454081"/>
            <a:ext cx="24252755" cy="2409825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9600"/>
              <a:t>项目名称</a:t>
            </a:r>
            <a:r>
              <a:rPr lang="en-US" sz="9600"/>
              <a:t>+</a:t>
            </a:r>
            <a:r>
              <a:rPr sz="9600"/>
              <a:t>一句话描述</a:t>
            </a:r>
            <a:br>
              <a:rPr sz="9600"/>
            </a:br>
            <a:r>
              <a:rPr sz="5400" b="0">
                <a:latin typeface="+mn-lt"/>
                <a:ea typeface="+mn-ea"/>
                <a:cs typeface="+mn-cs"/>
                <a:sym typeface="Helvetica Light"/>
              </a:rPr>
              <a:t>（例如：小米电视：打造年轻人的第一台</a:t>
            </a:r>
            <a:r>
              <a:rPr lang="zh-CN" sz="5400" b="0">
                <a:latin typeface="+mn-lt"/>
                <a:ea typeface="宋体" panose="02010600030101010101" pitchFamily="2" charset="-122"/>
                <a:cs typeface="+mn-cs"/>
                <a:sym typeface="Helvetica Light"/>
              </a:rPr>
              <a:t>互联网</a:t>
            </a:r>
            <a:r>
              <a:rPr sz="5400" b="0">
                <a:latin typeface="+mn-lt"/>
                <a:ea typeface="+mn-ea"/>
                <a:cs typeface="+mn-cs"/>
                <a:sym typeface="Helvetica Light"/>
              </a:rPr>
              <a:t>电视）</a:t>
            </a:r>
          </a:p>
        </p:txBody>
      </p:sp>
      <p:sp>
        <p:nvSpPr>
          <p:cNvPr id="144" name="Shape 144"/>
          <p:cNvSpPr/>
          <p:nvPr/>
        </p:nvSpPr>
        <p:spPr>
          <a:xfrm>
            <a:off x="2381249" y="8573276"/>
            <a:ext cx="19621501" cy="3027680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>
            <a:spAutoFit/>
          </a:bodyPr>
          <a:lstStyle/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4800"/>
              <a:t>参赛组别</a:t>
            </a:r>
            <a:br>
              <a:rPr sz="4800"/>
            </a:br>
            <a:r>
              <a:rPr sz="4800"/>
              <a:t>参赛省份</a:t>
            </a:r>
          </a:p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4800"/>
              <a:t>所属高校</a:t>
            </a:r>
          </a:p>
          <a:p>
            <a:pPr>
              <a:defRPr sz="3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4800"/>
              <a:t>联系信息（姓名/联系方式）</a:t>
            </a:r>
          </a:p>
        </p:txBody>
      </p:sp>
      <p:sp>
        <p:nvSpPr>
          <p:cNvPr id="145" name="Shape 145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封面</a:t>
            </a:r>
          </a:p>
        </p:txBody>
      </p:sp>
    </p:spTree>
  </p:cSld>
  <p:clrMapOvr>
    <a:masterClrMapping/>
  </p:clrMapOvr>
  <p:transition spd="slow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8" name="u=387040837,1951638565&amp;fm=21&amp;gp=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657942" y="3339665"/>
            <a:ext cx="6597777" cy="4043207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209" name="Shape 209"/>
          <p:cNvSpPr>
            <a:spLocks noGrp="1"/>
          </p:cNvSpPr>
          <p:nvPr>
            <p:ph type="body" idx="14"/>
          </p:nvPr>
        </p:nvSpPr>
        <p:spPr>
          <a:xfrm>
            <a:off x="612660" y="1735442"/>
            <a:ext cx="23158679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solidFill>
                  <a:schemeClr val="accent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关于Road Show的主讲人选择</a:t>
            </a:r>
          </a:p>
        </p:txBody>
      </p:sp>
      <p:sp>
        <p:nvSpPr>
          <p:cNvPr id="210" name="Shape 210"/>
          <p:cNvSpPr>
            <a:spLocks noGrp="1"/>
          </p:cNvSpPr>
          <p:nvPr>
            <p:ph type="body" sz="half" idx="4294967295"/>
          </p:nvPr>
        </p:nvSpPr>
        <p:spPr>
          <a:xfrm>
            <a:off x="1171702" y="3658933"/>
            <a:ext cx="13031227" cy="937733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/>
              <a:t>1、主讲人的数量：1人（10分钟以内的演讲不建议换人）</a:t>
            </a:r>
          </a:p>
          <a:p>
            <a:pPr>
              <a:lnSpc>
                <a:spcPct val="120000"/>
              </a:lnSpc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/>
              <a:t>2、谁来做主讲人最好：优先级排序如下</a:t>
            </a:r>
            <a:br>
              <a:rPr sz="5400"/>
            </a:br>
            <a:r>
              <a:rPr sz="5400">
                <a:latin typeface="+mn-lt"/>
                <a:ea typeface="+mn-ea"/>
                <a:cs typeface="+mn-cs"/>
                <a:sym typeface="Helvetica Light"/>
              </a:rPr>
              <a:t>1）CEO（通常也是创始人）</a:t>
            </a:r>
            <a:br>
              <a:rPr sz="5400">
                <a:latin typeface="+mn-lt"/>
                <a:ea typeface="+mn-ea"/>
                <a:cs typeface="+mn-cs"/>
                <a:sym typeface="Helvetica Light"/>
              </a:rPr>
            </a:br>
            <a:r>
              <a:rPr sz="5400">
                <a:latin typeface="+mn-lt"/>
                <a:ea typeface="+mn-ea"/>
                <a:cs typeface="+mn-cs"/>
                <a:sym typeface="Helvetica Light"/>
              </a:rPr>
              <a:t>2）联合创始人</a:t>
            </a:r>
            <a:br>
              <a:rPr sz="5400">
                <a:latin typeface="+mn-lt"/>
                <a:ea typeface="+mn-ea"/>
                <a:cs typeface="+mn-cs"/>
                <a:sym typeface="Helvetica Light"/>
              </a:rPr>
            </a:br>
            <a:r>
              <a:rPr sz="5400">
                <a:latin typeface="+mn-lt"/>
                <a:ea typeface="+mn-ea"/>
                <a:cs typeface="+mn-cs"/>
                <a:sym typeface="Helvetica Light"/>
              </a:rPr>
              <a:t>3）其他高管（如VP）</a:t>
            </a:r>
            <a:br>
              <a:rPr sz="5400">
                <a:latin typeface="+mn-lt"/>
                <a:ea typeface="+mn-ea"/>
                <a:cs typeface="+mn-cs"/>
                <a:sym typeface="Helvetica Light"/>
              </a:rPr>
            </a:br>
            <a:r>
              <a:rPr sz="5400">
                <a:latin typeface="+mn-lt"/>
                <a:ea typeface="+mn-ea"/>
                <a:cs typeface="+mn-cs"/>
                <a:sym typeface="Helvetica Light"/>
              </a:rPr>
              <a:t>优先级排序=此人对公司的重要性和责任的排序</a:t>
            </a:r>
          </a:p>
        </p:txBody>
      </p:sp>
      <p:pic>
        <p:nvPicPr>
          <p:cNvPr id="211" name="564d77fb08a75fa34fe72dc6dd3d86cc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57883" y="4235205"/>
            <a:ext cx="6096001" cy="3810001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212" name="d71b4574b1e8526f93b125426a3e0f39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038504" y="6118684"/>
            <a:ext cx="5601101" cy="3724733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213" name="Unknown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157883" y="6979177"/>
            <a:ext cx="6096001" cy="3133459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214" name="e6f56a85d54cf9eefdba40faeebf5860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6003685" y="9020967"/>
            <a:ext cx="5595842" cy="3724733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215" name="Shape 215"/>
          <p:cNvSpPr/>
          <p:nvPr/>
        </p:nvSpPr>
        <p:spPr>
          <a:xfrm>
            <a:off x="11616773" y="12702658"/>
            <a:ext cx="12680114" cy="1850746"/>
          </a:xfrm>
          <a:prstGeom prst="rect">
            <a:avLst/>
          </a:prstGeom>
          <a:ln w="12700">
            <a:miter lim="400000"/>
          </a:ln>
        </p:spPr>
        <p:txBody>
          <a:bodyPr lIns="87172" tIns="87172" rIns="87172" bIns="87172">
            <a:spAutoFit/>
          </a:bodyPr>
          <a:lstStyle>
            <a:lvl1pPr defTabSz="1744345">
              <a:lnSpc>
                <a:spcPct val="150000"/>
              </a:lnSpc>
              <a:defRPr sz="4000" b="1"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  <a:sym typeface="微软雅黑" panose="020B0503020204020204" charset="-122"/>
              </a:defRPr>
            </a:lvl1pPr>
          </a:lstStyle>
          <a:p>
            <a:r>
              <a:t>你们能有他们忙？CEO=Chief Exhibition Officer！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2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2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 fill="hold"/>
                                        <p:tgtEl>
                                          <p:spTgt spid="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500"/>
                                        <p:tgtEl>
                                          <p:spTgt spid="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indefinite" fill="hold"/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1000"/>
                                        <p:tgtEl>
                                          <p:spTgt spid="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indefinite" fill="hold"/>
                                        <p:tgtEl>
                                          <p:spTgt spid="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5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indefinite" fill="hold"/>
                                        <p:tgtEl>
                                          <p:spTgt spid="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1000"/>
                                        <p:tgtEl>
                                          <p:spTgt spid="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5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indefinite" fill="hold"/>
                                        <p:tgtEl>
                                          <p:spTgt spid="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1000"/>
                                        <p:tgtEl>
                                          <p:spTgt spid="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3" presetClass="entr" presetSubtype="16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indefinite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75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750" fill="hold"/>
                                        <p:tgtEl>
                                          <p:spTgt spid="2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8" grpId="2" bldLvl="0" animBg="1" advAuto="0"/>
      <p:bldP spid="210" grpId="1" build="p" bldLvl="5" animBg="1" advAuto="0"/>
      <p:bldP spid="211" grpId="3" bldLvl="0" animBg="1" advAuto="0"/>
      <p:bldP spid="212" grpId="4" bldLvl="0" animBg="1" advAuto="0"/>
      <p:bldP spid="213" grpId="5" bldLvl="0" animBg="1" advAuto="0"/>
      <p:bldP spid="214" grpId="6" bldLvl="0" animBg="1" advAuto="0"/>
      <p:bldP spid="215" grpId="7" animBg="1" advAuto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7" name="u=387040837,1951638565&amp;fm=21&amp;gp=0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8645" y="3393434"/>
            <a:ext cx="11845289" cy="7258952"/>
          </a:xfrm>
          <a:prstGeom prst="rect">
            <a:avLst/>
          </a:prstGeom>
          <a:ln w="12700">
            <a:miter lim="400000"/>
            <a:headEnd/>
            <a:tailEnd/>
          </a:ln>
        </p:spPr>
      </p:pic>
      <p:sp>
        <p:nvSpPr>
          <p:cNvPr id="218" name="Shape 218"/>
          <p:cNvSpPr>
            <a:spLocks noGrp="1"/>
          </p:cNvSpPr>
          <p:nvPr>
            <p:ph type="body" idx="14"/>
          </p:nvPr>
        </p:nvSpPr>
        <p:spPr>
          <a:xfrm>
            <a:off x="612660" y="1735442"/>
            <a:ext cx="23158679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solidFill>
                  <a:schemeClr val="accent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关于Road Show的主讲人服装</a:t>
            </a:r>
          </a:p>
        </p:txBody>
      </p:sp>
      <p:sp>
        <p:nvSpPr>
          <p:cNvPr id="219" name="Shape 219"/>
          <p:cNvSpPr>
            <a:spLocks noGrp="1"/>
          </p:cNvSpPr>
          <p:nvPr>
            <p:ph type="body" idx="4294967295"/>
          </p:nvPr>
        </p:nvSpPr>
        <p:spPr>
          <a:xfrm>
            <a:off x="1171702" y="4127563"/>
            <a:ext cx="21933899" cy="937733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t>男士：</a:t>
            </a:r>
            <a:br/>
            <a:r>
              <a:rPr sz="3600" b="0">
                <a:latin typeface="+mn-lt"/>
                <a:ea typeface="+mn-ea"/>
                <a:cs typeface="+mn-cs"/>
                <a:sym typeface="Helvetica Light"/>
              </a:rPr>
              <a:t>1、不建议穿得太正式（整套西装+领带）</a:t>
            </a:r>
            <a:br>
              <a:rPr sz="3600" b="0">
                <a:latin typeface="+mn-lt"/>
                <a:ea typeface="+mn-ea"/>
                <a:cs typeface="+mn-cs"/>
                <a:sym typeface="Helvetica Light"/>
              </a:rPr>
            </a:br>
            <a:r>
              <a:rPr sz="3600" b="0">
                <a:latin typeface="+mn-lt"/>
                <a:ea typeface="+mn-ea"/>
                <a:cs typeface="+mn-cs"/>
                <a:sym typeface="Helvetica Light"/>
              </a:rPr>
              <a:t>2、体恤/衬衣+仔裤</a:t>
            </a:r>
            <a:br>
              <a:rPr sz="3600" b="0">
                <a:latin typeface="+mn-lt"/>
                <a:ea typeface="+mn-ea"/>
                <a:cs typeface="+mn-cs"/>
                <a:sym typeface="Helvetica Light"/>
              </a:rPr>
            </a:br>
            <a:r>
              <a:rPr sz="3600" b="0">
                <a:latin typeface="+mn-lt"/>
                <a:ea typeface="+mn-ea"/>
                <a:cs typeface="+mn-cs"/>
                <a:sym typeface="Helvetica Light"/>
              </a:rPr>
              <a:t>3、T恤/衬衣+休闲西装+仔裤（或休闲裤）</a:t>
            </a:r>
            <a:br>
              <a:rPr sz="3600" b="0">
                <a:latin typeface="+mn-lt"/>
                <a:ea typeface="+mn-ea"/>
                <a:cs typeface="+mn-cs"/>
                <a:sym typeface="Helvetica Light"/>
              </a:rPr>
            </a:br>
            <a:r>
              <a:rPr sz="3600" b="0">
                <a:latin typeface="+mn-lt"/>
                <a:ea typeface="+mn-ea"/>
                <a:cs typeface="+mn-cs"/>
                <a:sym typeface="Helvetica Light"/>
              </a:rPr>
              <a:t>4、切忌服装过于肥大或瘦小，尽量合身，修身则更好；尽可能让自己穿着舒服，自信，符合自己目前的年龄段</a:t>
            </a:r>
          </a:p>
          <a:p>
            <a:pPr>
              <a:lnSpc>
                <a:spcPct val="120000"/>
              </a:lnSpc>
              <a:defRPr b="1">
                <a:latin typeface="Helvetica"/>
                <a:ea typeface="Helvetica"/>
                <a:cs typeface="Helvetica"/>
                <a:sym typeface="Helvetica"/>
              </a:defRPr>
            </a:pPr>
            <a:r>
              <a:t>女士：</a:t>
            </a:r>
            <a:br/>
            <a:r>
              <a:rPr sz="3600" b="0">
                <a:latin typeface="+mn-lt"/>
                <a:ea typeface="+mn-ea"/>
                <a:cs typeface="+mn-cs"/>
                <a:sym typeface="Helvetica Light"/>
              </a:rPr>
              <a:t>1、自信、优雅、舒适，不要让听众产生太强的距离感</a:t>
            </a:r>
            <a:br>
              <a:rPr sz="3600" b="0">
                <a:latin typeface="+mn-lt"/>
                <a:ea typeface="+mn-ea"/>
                <a:cs typeface="+mn-cs"/>
                <a:sym typeface="Helvetica Light"/>
              </a:rPr>
            </a:br>
            <a:r>
              <a:rPr sz="3600" b="0">
                <a:latin typeface="+mn-lt"/>
                <a:ea typeface="+mn-ea"/>
                <a:cs typeface="+mn-cs"/>
                <a:sym typeface="Helvetica Light"/>
              </a:rPr>
              <a:t>2、结合自己的年龄段、身材选择套装、职业装、仔裤等</a:t>
            </a:r>
          </a:p>
        </p:txBody>
      </p:sp>
      <p:pic>
        <p:nvPicPr>
          <p:cNvPr id="220" name="564d77fb08a75fa34fe72dc6dd3d86cc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7195" y="6252228"/>
            <a:ext cx="11413254" cy="7133284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221" name="d71b4574b1e8526f93b125426a3e0f39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50739" y="3659501"/>
            <a:ext cx="11413253" cy="7589814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222" name="Unknown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298672" y="6118882"/>
            <a:ext cx="13679960" cy="7031755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223" name="e6f56a85d54cf9eefdba40faeebf5860.jpg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62035" y="3443204"/>
            <a:ext cx="12052442" cy="8022408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224" name="e2199a00b25a4b382c46c183769467f6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9637216" y="6198122"/>
            <a:ext cx="11384721" cy="7589814"/>
          </a:xfrm>
          <a:prstGeom prst="rect">
            <a:avLst/>
          </a:prstGeom>
          <a:ln w="12700">
            <a:miter lim="400000"/>
            <a:headEnd/>
            <a:tailEnd/>
          </a:ln>
        </p:spPr>
      </p:pic>
      <p:pic>
        <p:nvPicPr>
          <p:cNvPr id="225" name="922264ee73480983f616fa0fdd07c76f.jpg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979026" y="3381154"/>
            <a:ext cx="12369036" cy="8596480"/>
          </a:xfrm>
          <a:prstGeom prst="rect">
            <a:avLst/>
          </a:prstGeom>
          <a:ln w="12700">
            <a:miter lim="4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 fill="hold"/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5" fill="hold" grpId="4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indefinite" fill="hold"/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1" dur="10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3" presetClass="entr" presetSubtype="5" fill="hold" grpId="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indefinite" fill="hold"/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6" dur="10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5" fill="hold" grpId="6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indefinite" fill="hold"/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1" dur="10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5" fill="hold" grpId="7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indefinite" fill="hold"/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36" dur="10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xit" presetSubtype="0" fill="hold" grpId="8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grpId="9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xit" presetSubtype="0" fill="hold" grpId="1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grpId="1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xit" presetSubtype="0" fill="hold" grpId="1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xit" presetSubtype="0" fill="hold" grpId="13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grpId="14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5" fill="hold" grpId="1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indefinite" fill="hold"/>
                                        <p:tgtEl>
                                          <p:spTgt spid="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3" dur="1000"/>
                                        <p:tgtEl>
                                          <p:spTgt spid="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5" fill="hold" grpId="15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indefinite" fill="hold"/>
                                        <p:tgtEl>
                                          <p:spTgt spid="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68" dur="1000"/>
                                        <p:tgtEl>
                                          <p:spTgt spid="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" grpId="1" bldLvl="0" animBg="1" advAuto="0"/>
      <p:bldP spid="217" grpId="9" bldLvl="0" animBg="1" advAuto="0"/>
      <p:bldP spid="219" grpId="15" build="p" bldLvl="5" animBg="1" advAuto="0"/>
      <p:bldP spid="220" grpId="2" bldLvl="0" animBg="1" advAuto="0"/>
      <p:bldP spid="220" grpId="14" bldLvl="0" animBg="1" advAuto="0"/>
      <p:bldP spid="221" grpId="3" bldLvl="0" animBg="1" advAuto="0"/>
      <p:bldP spid="221" grpId="11" bldLvl="0" animBg="1" advAuto="0"/>
      <p:bldP spid="222" grpId="4" bldLvl="0" animBg="1" advAuto="0"/>
      <p:bldP spid="222" grpId="12" bldLvl="0" animBg="1" advAuto="0"/>
      <p:bldP spid="223" grpId="5" bldLvl="0" animBg="1" advAuto="0"/>
      <p:bldP spid="223" grpId="10" bldLvl="0" animBg="1" advAuto="0"/>
      <p:bldP spid="224" grpId="6" bldLvl="0" animBg="1" advAuto="0"/>
      <p:bldP spid="224" grpId="13" bldLvl="0" animBg="1" advAuto="0"/>
      <p:bldP spid="225" grpId="7" bldLvl="0" animBg="1" advAuto="0"/>
      <p:bldP spid="225" grpId="8" bldLvl="0" animBg="1" advAuto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Shape 227"/>
          <p:cNvSpPr>
            <a:spLocks noGrp="1"/>
          </p:cNvSpPr>
          <p:nvPr>
            <p:ph type="body" idx="14"/>
          </p:nvPr>
        </p:nvSpPr>
        <p:spPr>
          <a:xfrm>
            <a:off x="612660" y="1735442"/>
            <a:ext cx="23158679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solidFill>
                  <a:schemeClr val="accent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关于Road Show最后的问答环节</a:t>
            </a:r>
          </a:p>
        </p:txBody>
      </p:sp>
      <p:sp>
        <p:nvSpPr>
          <p:cNvPr id="228" name="Shape 228"/>
          <p:cNvSpPr>
            <a:spLocks noGrp="1"/>
          </p:cNvSpPr>
          <p:nvPr>
            <p:ph type="body" idx="4294967295"/>
          </p:nvPr>
        </p:nvSpPr>
        <p:spPr>
          <a:xfrm>
            <a:off x="1171702" y="4127563"/>
            <a:ext cx="22040597" cy="9377336"/>
          </a:xfrm>
          <a:prstGeom prst="rect">
            <a:avLst/>
          </a:prstGeom>
        </p:spPr>
        <p:txBody>
          <a:bodyPr/>
          <a:lstStyle/>
          <a:p>
            <a:pPr marL="552450" indent="-552450" defTabSz="717550">
              <a:lnSpc>
                <a:spcPct val="120000"/>
              </a:lnSpc>
              <a:spcBef>
                <a:spcPts val="5100"/>
              </a:spcBef>
              <a:defRPr sz="4525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1、最好是主讲人一人负责所有问题的解答</a:t>
            </a:r>
          </a:p>
          <a:p>
            <a:pPr marL="552450" indent="-552450" defTabSz="717550">
              <a:lnSpc>
                <a:spcPct val="120000"/>
              </a:lnSpc>
              <a:spcBef>
                <a:spcPts val="5100"/>
              </a:spcBef>
              <a:defRPr sz="4525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2、如果主讲人不是CEO，最好由CEO负责所有问题的解答</a:t>
            </a:r>
          </a:p>
          <a:p>
            <a:pPr marL="552450" indent="-552450" defTabSz="717550">
              <a:lnSpc>
                <a:spcPct val="120000"/>
              </a:lnSpc>
              <a:spcBef>
                <a:spcPts val="5100"/>
              </a:spcBef>
              <a:defRPr sz="4525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3、如果CEO实在不能回答所有问题（该CEO需要检讨），则由CEO来负责分配和点名谁来负责该问题解答</a:t>
            </a:r>
          </a:p>
          <a:p>
            <a:pPr marL="552450" indent="-552450" defTabSz="717550">
              <a:lnSpc>
                <a:spcPct val="120000"/>
              </a:lnSpc>
              <a:spcBef>
                <a:spcPts val="5100"/>
              </a:spcBef>
              <a:defRPr sz="4525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4、简言之：</a:t>
            </a:r>
            <a:r>
              <a:rPr sz="6000">
                <a:solidFill>
                  <a:schemeClr val="accent1"/>
                </a:solidFill>
              </a:rPr>
              <a:t>最后的问答环节应该由CEO Hold住</a:t>
            </a:r>
            <a:r>
              <a:rPr>
                <a:solidFill>
                  <a:schemeClr val="accent1"/>
                </a:solidFill>
              </a:rPr>
              <a:t/>
            </a:r>
            <a:br>
              <a:rPr>
                <a:solidFill>
                  <a:schemeClr val="accent1"/>
                </a:solidFill>
              </a:rPr>
            </a:br>
            <a:endParaRPr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2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2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 fill="hold"/>
                                        <p:tgtEl>
                                          <p:spTgt spid="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2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indefinite" fill="hold"/>
                                        <p:tgtEl>
                                          <p:spTgt spid="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22" dur="1000"/>
                                        <p:tgtEl>
                                          <p:spTgt spid="2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8" grpId="1" build="p" bldLvl="5" animBg="1" advAuto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" name="Shape 230"/>
          <p:cNvSpPr>
            <a:spLocks noGrp="1"/>
          </p:cNvSpPr>
          <p:nvPr>
            <p:ph type="body" idx="14"/>
          </p:nvPr>
        </p:nvSpPr>
        <p:spPr>
          <a:xfrm>
            <a:off x="612660" y="1735442"/>
            <a:ext cx="23158679" cy="1524001"/>
          </a:xfrm>
          <a:prstGeom prst="rect">
            <a:avLst/>
          </a:prstGeom>
        </p:spPr>
        <p:txBody>
          <a:bodyPr/>
          <a:lstStyle>
            <a:lvl1pPr>
              <a:defRPr sz="8000" b="1">
                <a:solidFill>
                  <a:schemeClr val="accent1"/>
                </a:solidFill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说在最后的话</a:t>
            </a:r>
          </a:p>
        </p:txBody>
      </p:sp>
      <p:sp>
        <p:nvSpPr>
          <p:cNvPr id="231" name="Shape 231"/>
          <p:cNvSpPr>
            <a:spLocks noGrp="1"/>
          </p:cNvSpPr>
          <p:nvPr>
            <p:ph type="body" idx="4294967295"/>
          </p:nvPr>
        </p:nvSpPr>
        <p:spPr>
          <a:xfrm>
            <a:off x="1171702" y="2216213"/>
            <a:ext cx="22040597" cy="9377336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sz="4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1、自信，是最好的演出服装</a:t>
            </a:r>
          </a:p>
          <a:p>
            <a:pPr>
              <a:lnSpc>
                <a:spcPct val="120000"/>
              </a:lnSpc>
              <a:defRPr sz="4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2、路演不是表演。评委也不是来选演员的，他在意的是你的状态、逻辑和表达。CEO都需要有好的表达</a:t>
            </a:r>
          </a:p>
          <a:p>
            <a:pPr>
              <a:lnSpc>
                <a:spcPct val="120000"/>
              </a:lnSpc>
              <a:defRPr sz="48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/>
              <a:t>3、人人都不是天生的演讲高手，都是练出来的，关键在于你是否用心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fill="hold" nodeType="tmRoot">
          <p:childTnLst>
            <p:seq concurrent="1" nextAc="seek">
              <p:cTn id="2" dur="indefinite" fill="hold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/>
                                        <p:tgtEl>
                                          <p:spTgt spid="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1000"/>
                                        <p:tgtEl>
                                          <p:spTgt spid="2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indefinite" fill="hold"/>
                                        <p:tgtEl>
                                          <p:spTgt spid="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1000"/>
                                        <p:tgtEl>
                                          <p:spTgt spid="2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5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indefinite" fill="hold"/>
                                        <p:tgtEl>
                                          <p:spTgt spid="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7" dur="1000"/>
                                        <p:tgtEl>
                                          <p:spTgt spid="2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1" grpId="1" build="p" bldLvl="5" animBg="1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第一部分（1-2页）</a:t>
            </a:r>
            <a:br>
              <a:rPr>
                <a:solidFill>
                  <a:schemeClr val="accent1"/>
                </a:solidFill>
              </a:rPr>
            </a:br>
            <a:r>
              <a:t>Why？Why Now？分析市场现状和行业背景</a:t>
            </a:r>
          </a:p>
        </p:txBody>
      </p:sp>
      <p:sp>
        <p:nvSpPr>
          <p:cNvPr id="148" name="Shape 148"/>
          <p:cNvSpPr>
            <a:spLocks noGrp="1"/>
          </p:cNvSpPr>
          <p:nvPr>
            <p:ph type="body" idx="4294967295"/>
          </p:nvPr>
        </p:nvSpPr>
        <p:spPr>
          <a:xfrm>
            <a:off x="1171575" y="4787265"/>
            <a:ext cx="22040850" cy="765429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>
                <a:solidFill>
                  <a:schemeClr val="tx1"/>
                </a:solidFill>
              </a:rPr>
              <a:t>主要内容：</a:t>
            </a:r>
            <a:br>
              <a:rPr sz="5400">
                <a:solidFill>
                  <a:schemeClr val="tx1"/>
                </a:solidFill>
              </a:rPr>
            </a:br>
            <a:r>
              <a:rPr sz="5400">
                <a:solidFill>
                  <a:schemeClr val="tx1"/>
                </a:solidFill>
              </a:rPr>
              <a:t>1、讲清楚项目相关的</a:t>
            </a:r>
            <a:r>
              <a:rPr sz="5400">
                <a:solidFill>
                  <a:srgbClr val="FF0000"/>
                </a:solidFill>
              </a:rPr>
              <a:t>行业背景</a:t>
            </a:r>
            <a:r>
              <a:rPr lang="zh-CN" sz="5400">
                <a:solidFill>
                  <a:srgbClr val="FF0000"/>
                </a:solidFill>
                <a:ea typeface="宋体" panose="02010600030101010101" pitchFamily="2" charset="-122"/>
              </a:rPr>
              <a:t>（细分行业）</a:t>
            </a:r>
            <a:r>
              <a:rPr sz="5400">
                <a:solidFill>
                  <a:schemeClr val="tx1"/>
                </a:solidFill>
              </a:rPr>
              <a:t>、市场发展趋势、市场空间（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注意行业市场分析要具体且有针对性，与所要做的事要紧密相关，避免空泛论述）</a:t>
            </a:r>
            <a:b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</a:br>
            <a:r>
              <a:rPr sz="5400">
                <a:solidFill>
                  <a:schemeClr val="tx1"/>
                </a:solidFill>
              </a:rPr>
              <a:t>2、要描述在目前的市场背景下，你发现了一个什么样的痛点，或需求点/机会点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（在分析这个痛点时，如已有解决相关痛点的产品或服务，可能需要简要分析已有的产品或服务存在的不足，表明当前的商业机会） </a:t>
            </a:r>
            <a:b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</a:br>
            <a:r>
              <a:rPr sz="5400">
                <a:solidFill>
                  <a:schemeClr val="tx1"/>
                </a:solidFill>
              </a:rPr>
              <a:t>3、说明目前正是做这件事情的最正确的时间</a:t>
            </a:r>
          </a:p>
        </p:txBody>
      </p:sp>
      <p:sp>
        <p:nvSpPr>
          <p:cNvPr id="149" name="Shape 149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第二部分（1页）</a:t>
            </a:r>
            <a:br>
              <a:rPr>
                <a:solidFill>
                  <a:schemeClr val="accent1"/>
                </a:solidFill>
              </a:rPr>
            </a:br>
            <a:r>
              <a:t>What？讲清楚你要做什么</a:t>
            </a:r>
          </a:p>
        </p:txBody>
      </p:sp>
      <p:sp>
        <p:nvSpPr>
          <p:cNvPr id="152" name="Shape 152"/>
          <p:cNvSpPr>
            <a:spLocks noGrp="1"/>
          </p:cNvSpPr>
          <p:nvPr>
            <p:ph type="body" idx="4294967295"/>
          </p:nvPr>
        </p:nvSpPr>
        <p:spPr>
          <a:xfrm>
            <a:off x="1171702" y="4703435"/>
            <a:ext cx="22040597" cy="7548295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0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>
                <a:solidFill>
                  <a:schemeClr val="tx1"/>
                </a:solidFill>
              </a:rPr>
              <a:t>主要内容：</a:t>
            </a:r>
            <a:br>
              <a:rPr sz="5400">
                <a:solidFill>
                  <a:schemeClr val="tx1"/>
                </a:solidFill>
              </a:rPr>
            </a:br>
            <a:r>
              <a:rPr sz="5400">
                <a:solidFill>
                  <a:schemeClr val="tx1"/>
                </a:solidFill>
              </a:rPr>
              <a:t>讲清楚你准备干一件什么事。</a:t>
            </a:r>
          </a:p>
          <a:p>
            <a:pPr>
              <a:lnSpc>
                <a:spcPct val="10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>
                <a:solidFill>
                  <a:schemeClr val="tx1"/>
                </a:solidFill>
              </a:rPr>
              <a:t>你要做的事应该是一两句话就能说清楚。</a:t>
            </a:r>
          </a:p>
          <a:p>
            <a:pPr>
              <a:lnSpc>
                <a:spcPct val="10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>
                <a:solidFill>
                  <a:schemeClr val="tx1"/>
                </a:solidFill>
              </a:rPr>
              <a:t>最好能配上简单的上下游图或功能示意图或简要流程框图，让人对项目一目了然。</a:t>
            </a:r>
            <a:r>
              <a:rPr sz="5400">
                <a:solidFill>
                  <a:schemeClr val="tx1"/>
                </a:solidFill>
                <a:sym typeface="+mn-ea"/>
              </a:rPr>
              <a:t>不要整页PPT都是大段文字</a:t>
            </a:r>
            <a:r>
              <a:rPr lang="zh-CN" sz="5400">
                <a:solidFill>
                  <a:schemeClr val="tx1"/>
                </a:solidFill>
                <a:ea typeface="宋体" panose="02010600030101010101" pitchFamily="2" charset="-122"/>
                <a:sym typeface="+mn-ea"/>
              </a:rPr>
              <a:t>。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/>
            </a:r>
            <a:b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</a:br>
            <a:r>
              <a:rPr sz="5400">
                <a:solidFill>
                  <a:schemeClr val="tx1"/>
                </a:solidFill>
              </a:rPr>
              <a:t>关于内容，有两点需要注意：</a:t>
            </a:r>
            <a:br>
              <a:rPr sz="5400">
                <a:solidFill>
                  <a:schemeClr val="tx1"/>
                </a:solidFill>
              </a:rPr>
            </a:b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1、不要追求大而全，要专注聚焦，表明你就想做一件事，而且就想解决这件事中的某一个关键问题</a:t>
            </a:r>
            <a:b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</a:b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2、不建议盲目跟风，追随投资热点</a:t>
            </a:r>
          </a:p>
        </p:txBody>
      </p:sp>
      <p:sp>
        <p:nvSpPr>
          <p:cNvPr id="153" name="Shape 153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第三部分（6页左右）</a:t>
            </a:r>
            <a:br>
              <a:rPr>
                <a:solidFill>
                  <a:schemeClr val="accent1"/>
                </a:solidFill>
              </a:rPr>
            </a:br>
            <a:r>
              <a:t>How？如何做以及现状</a:t>
            </a:r>
          </a:p>
        </p:txBody>
      </p:sp>
      <p:sp>
        <p:nvSpPr>
          <p:cNvPr id="156" name="Shape 156"/>
          <p:cNvSpPr>
            <a:spLocks noGrp="1"/>
          </p:cNvSpPr>
          <p:nvPr>
            <p:ph type="body" idx="4294967295"/>
          </p:nvPr>
        </p:nvSpPr>
        <p:spPr>
          <a:xfrm>
            <a:off x="1171702" y="4663546"/>
            <a:ext cx="22040597" cy="7573313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>
                <a:solidFill>
                  <a:schemeClr val="tx1"/>
                </a:solidFill>
              </a:rPr>
              <a:t>主要内容：</a:t>
            </a:r>
            <a:br>
              <a:rPr sz="5400">
                <a:solidFill>
                  <a:schemeClr val="tx1"/>
                </a:solidFill>
              </a:rPr>
            </a:br>
            <a:r>
              <a:rPr sz="5400">
                <a:solidFill>
                  <a:schemeClr val="tx1"/>
                </a:solidFill>
              </a:rPr>
              <a:t>1、讲清楚你有什么样的解决方案，或者什么样的产品，能够解决第一部分发现的痛点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（你的方案或者产品是什么，提供了怎样的功能？ ）</a:t>
            </a:r>
            <a:r>
              <a:rPr sz="5400">
                <a:solidFill>
                  <a:schemeClr val="tx1"/>
                </a:solidFill>
              </a:rPr>
              <a:t/>
            </a:r>
            <a:br>
              <a:rPr sz="5400">
                <a:solidFill>
                  <a:schemeClr val="tx1"/>
                </a:solidFill>
              </a:rPr>
            </a:br>
            <a:r>
              <a:rPr sz="5400">
                <a:solidFill>
                  <a:schemeClr val="tx1"/>
                </a:solidFill>
              </a:rPr>
              <a:t>2、你的产品将面对的用户群是谁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（一定要有清晰的目标用户群定位）</a:t>
            </a:r>
            <a:r>
              <a:rPr sz="5400">
                <a:solidFill>
                  <a:schemeClr val="tx1"/>
                </a:solidFill>
              </a:rPr>
              <a:t/>
            </a:r>
            <a:br>
              <a:rPr sz="5400">
                <a:solidFill>
                  <a:schemeClr val="tx1"/>
                </a:solidFill>
              </a:rPr>
            </a:br>
            <a:r>
              <a:rPr sz="5400">
                <a:solidFill>
                  <a:schemeClr val="tx1"/>
                </a:solidFill>
              </a:rPr>
              <a:t>3、说明你的产品或解决方案的竞争力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（为什么这件事情你能做，而别人不能做？或者为什么你能比别人干得好？你的特别的核心竞争力是什么，你与众不同的地方是什么？比如是否具备科研成果转化背景或拥有有价值的知识产权等）</a:t>
            </a:r>
          </a:p>
        </p:txBody>
      </p:sp>
      <p:sp>
        <p:nvSpPr>
          <p:cNvPr id="157" name="Shape 157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/>
          </p:cNvSpPr>
          <p:nvPr>
            <p:ph type="body" idx="4294967295"/>
          </p:nvPr>
        </p:nvSpPr>
        <p:spPr>
          <a:xfrm>
            <a:off x="612140" y="4472305"/>
            <a:ext cx="23546435" cy="7850505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indent="0" defTabSz="800735">
              <a:lnSpc>
                <a:spcPct val="120000"/>
              </a:lnSpc>
              <a:spcBef>
                <a:spcPts val="5700"/>
              </a:spcBef>
              <a:buNone/>
              <a:defRPr sz="5045"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>
                <a:solidFill>
                  <a:schemeClr val="tx1"/>
                </a:solidFill>
              </a:rPr>
              <a:t>4、说明你未来将如何挣钱，即你的商业模式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（如果真的不知道怎么挣钱，或者是太早期的2C项目，你可以不说，但关键得让听众觉得你的产品真的对用户有价值，有可能能做大）</a:t>
            </a:r>
            <a:b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</a:br>
            <a:r>
              <a:rPr sz="5400">
                <a:solidFill>
                  <a:schemeClr val="tx1"/>
                </a:solidFill>
              </a:rPr>
              <a:t>5</a:t>
            </a:r>
            <a:r>
              <a:rPr lang="zh-CN" sz="5400">
                <a:solidFill>
                  <a:schemeClr val="tx1"/>
                </a:solidFill>
                <a:ea typeface="宋体" panose="02010600030101010101" pitchFamily="2" charset="-122"/>
              </a:rPr>
              <a:t>、</a:t>
            </a:r>
            <a:r>
              <a:rPr sz="5400">
                <a:solidFill>
                  <a:schemeClr val="tx1"/>
                </a:solidFill>
              </a:rPr>
              <a:t>横向竞品对比分析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（做关键维度对比分析。一定要客观、真实，优劣势可能都有）</a:t>
            </a:r>
            <a:r>
              <a:rPr sz="5400">
                <a:solidFill>
                  <a:schemeClr val="tx1"/>
                </a:solidFill>
              </a:rPr>
              <a:t/>
            </a:r>
            <a:br>
              <a:rPr sz="5400">
                <a:solidFill>
                  <a:schemeClr val="tx1"/>
                </a:solidFill>
              </a:rPr>
            </a:br>
            <a:r>
              <a:rPr sz="5400">
                <a:solidFill>
                  <a:schemeClr val="tx1"/>
                </a:solidFill>
              </a:rPr>
              <a:t>6</a:t>
            </a:r>
            <a:r>
              <a:rPr lang="zh-CN" sz="5400">
                <a:solidFill>
                  <a:schemeClr val="tx1"/>
                </a:solidFill>
                <a:ea typeface="宋体" panose="02010600030101010101" pitchFamily="2" charset="-122"/>
              </a:rPr>
              <a:t>、</a:t>
            </a:r>
            <a:r>
              <a:rPr sz="5400">
                <a:solidFill>
                  <a:schemeClr val="tx1"/>
                </a:solidFill>
              </a:rPr>
              <a:t>产品的研发、生产、市场、销售等相关策略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（如果项目处于太早期（如产品还在概念、想法或设计阶段），该部分的市场、销售等不是重点，简要说明即可）</a:t>
            </a:r>
            <a:b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</a:br>
            <a:r>
              <a:rPr sz="5400">
                <a:solidFill>
                  <a:schemeClr val="tx1"/>
                </a:solidFill>
              </a:rPr>
              <a:t>7</a:t>
            </a:r>
            <a:r>
              <a:rPr lang="zh-CN" sz="5400">
                <a:solidFill>
                  <a:schemeClr val="tx1"/>
                </a:solidFill>
                <a:ea typeface="宋体" panose="02010600030101010101" pitchFamily="2" charset="-122"/>
              </a:rPr>
              <a:t>、</a:t>
            </a:r>
            <a:r>
              <a:rPr sz="5400">
                <a:solidFill>
                  <a:schemeClr val="tx1"/>
                </a:solidFill>
              </a:rPr>
              <a:t>目前已经达成里程碑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（产品、研发、销售等关键环节的进展，尽量用数据）</a:t>
            </a:r>
          </a:p>
        </p:txBody>
      </p:sp>
      <p:sp>
        <p:nvSpPr>
          <p:cNvPr id="160" name="Shape 160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  <p:sp>
        <p:nvSpPr>
          <p:cNvPr id="161" name="Shape 161"/>
          <p:cNvSpPr/>
          <p:nvPr/>
        </p:nvSpPr>
        <p:spPr>
          <a:xfrm>
            <a:off x="612660" y="1024242"/>
            <a:ext cx="23158679" cy="2946401"/>
          </a:xfrm>
          <a:prstGeom prst="rect">
            <a:avLst/>
          </a:prstGeom>
          <a:ln w="12700">
            <a:miter lim="400000"/>
          </a:ln>
        </p:spPr>
        <p:txBody>
          <a:bodyPr lIns="50800" tIns="50800" rIns="50800" bIns="50800" anchor="ctr">
            <a:spAutoFit/>
          </a:bodyPr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第三部分（6页左右）</a:t>
            </a:r>
            <a:br>
              <a:rPr>
                <a:solidFill>
                  <a:schemeClr val="accent1"/>
                </a:solidFill>
              </a:rPr>
            </a:br>
            <a:r>
              <a:t>How？如何做以及现状（续）</a:t>
            </a:r>
          </a:p>
        </p:txBody>
      </p:sp>
    </p:spTree>
  </p:cSld>
  <p:clrMapOvr>
    <a:masterClrMapping/>
  </p:clrMapOvr>
  <p:transition spd="slow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第四部分（1页）</a:t>
            </a:r>
            <a:br>
              <a:rPr>
                <a:solidFill>
                  <a:schemeClr val="accent1"/>
                </a:solidFill>
              </a:rPr>
            </a:br>
            <a:r>
              <a:t>Who？项目团队</a:t>
            </a:r>
          </a:p>
        </p:txBody>
      </p:sp>
      <p:sp>
        <p:nvSpPr>
          <p:cNvPr id="164" name="Shape 164"/>
          <p:cNvSpPr>
            <a:spLocks noGrp="1"/>
          </p:cNvSpPr>
          <p:nvPr>
            <p:ph type="body" idx="4294967295"/>
          </p:nvPr>
        </p:nvSpPr>
        <p:spPr>
          <a:xfrm>
            <a:off x="1171702" y="4639592"/>
            <a:ext cx="22040597" cy="7121780"/>
          </a:xfrm>
          <a:prstGeom prst="rect">
            <a:avLst/>
          </a:prstGeom>
        </p:spPr>
        <p:txBody>
          <a:bodyPr/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5400">
                <a:solidFill>
                  <a:schemeClr val="tx1"/>
                </a:solidFill>
              </a:rPr>
              <a:t>主要内容：</a:t>
            </a:r>
            <a:br>
              <a:rPr sz="5400">
                <a:solidFill>
                  <a:schemeClr val="tx1"/>
                </a:solidFill>
              </a:rPr>
            </a:br>
            <a:r>
              <a:rPr sz="5400">
                <a:solidFill>
                  <a:schemeClr val="tx1"/>
                </a:solidFill>
              </a:rPr>
              <a:t>1、讲清楚团队的人员组成、分工和股份比例</a:t>
            </a:r>
            <a:br>
              <a:rPr sz="5400">
                <a:solidFill>
                  <a:schemeClr val="tx1"/>
                </a:solidFill>
              </a:rPr>
            </a:br>
            <a:r>
              <a:rPr sz="5400">
                <a:solidFill>
                  <a:schemeClr val="tx1"/>
                </a:solidFill>
              </a:rPr>
              <a:t>2、团队要有合理分工，需要介绍团队主要成员的背景和特长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（强调个人的能力适合该岗位，团队的组合适合创业项目）</a:t>
            </a:r>
            <a:b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</a:br>
            <a:r>
              <a:rPr sz="5400">
                <a:solidFill>
                  <a:schemeClr val="tx1"/>
                </a:solidFill>
              </a:rPr>
              <a:t>3、说清楚你们团队的优势</a:t>
            </a:r>
            <a:r>
              <a:rPr sz="54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（要让听众相信为什么这个事情你们这个团队来做，会更靠谱，会更容易成。如果是科技成果转化项目，有必要说明老师在团队中的角色）</a:t>
            </a:r>
          </a:p>
        </p:txBody>
      </p:sp>
      <p:sp>
        <p:nvSpPr>
          <p:cNvPr id="165" name="Shape 165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/>
          </p:cNvSpPr>
          <p:nvPr>
            <p:ph type="body" idx="14"/>
          </p:nvPr>
        </p:nvSpPr>
        <p:spPr>
          <a:xfrm>
            <a:off x="612660" y="1024242"/>
            <a:ext cx="23158679" cy="2946401"/>
          </a:xfrm>
          <a:prstGeom prst="rect">
            <a:avLst/>
          </a:prstGeom>
        </p:spPr>
        <p:txBody>
          <a:bodyPr/>
          <a:lstStyle/>
          <a:p>
            <a:pPr>
              <a:defRPr sz="8000" b="1">
                <a:latin typeface="Helvetica"/>
                <a:ea typeface="Helvetica"/>
                <a:cs typeface="Helvetica"/>
                <a:sym typeface="Helvetica"/>
              </a:defRPr>
            </a:pPr>
            <a:r>
              <a:rPr>
                <a:solidFill>
                  <a:schemeClr val="accent1"/>
                </a:solidFill>
              </a:rPr>
              <a:t>第五部分（1页）</a:t>
            </a:r>
            <a:br>
              <a:rPr>
                <a:solidFill>
                  <a:schemeClr val="accent1"/>
                </a:solidFill>
              </a:rPr>
            </a:br>
            <a:r>
              <a:t>How much？财务预测与融资计划</a:t>
            </a:r>
          </a:p>
        </p:txBody>
      </p:sp>
      <p:sp>
        <p:nvSpPr>
          <p:cNvPr id="168" name="Shape 168"/>
          <p:cNvSpPr>
            <a:spLocks noGrp="1"/>
          </p:cNvSpPr>
          <p:nvPr>
            <p:ph type="body" idx="4294967295"/>
          </p:nvPr>
        </p:nvSpPr>
        <p:spPr>
          <a:xfrm>
            <a:off x="1171575" y="4242435"/>
            <a:ext cx="22040850" cy="8359140"/>
          </a:xfrm>
          <a:prstGeom prst="rect">
            <a:avLst/>
          </a:prstGeom>
        </p:spPr>
        <p:txBody>
          <a:bodyPr>
            <a:noAutofit/>
          </a:bodyPr>
          <a:lstStyle/>
          <a:p>
            <a:pPr>
              <a:lnSpc>
                <a:spcPct val="120000"/>
              </a:lnSpc>
              <a:defRPr b="1">
                <a:solidFill>
                  <a:srgbClr val="5C5C5C"/>
                </a:solidFill>
                <a:latin typeface="Helvetica"/>
                <a:ea typeface="Helvetica"/>
                <a:cs typeface="Helvetica"/>
                <a:sym typeface="Helvetica"/>
              </a:defRPr>
            </a:pPr>
            <a:r>
              <a:rPr sz="6000">
                <a:solidFill>
                  <a:schemeClr val="tx1"/>
                </a:solidFill>
              </a:rPr>
              <a:t>主要内容：</a:t>
            </a:r>
            <a:br>
              <a:rPr sz="6000">
                <a:solidFill>
                  <a:schemeClr val="tx1"/>
                </a:solidFill>
              </a:rPr>
            </a:br>
            <a:r>
              <a:rPr sz="6000">
                <a:solidFill>
                  <a:schemeClr val="tx1"/>
                </a:solidFill>
              </a:rPr>
              <a:t>1、说说未来一年或者六个月需要多少钱，释放多少股份，用这些钱干什么？</a:t>
            </a:r>
            <a:r>
              <a:rPr sz="6000">
                <a:solidFill>
                  <a:srgbClr val="FF0000"/>
                </a:solidFill>
              </a:rPr>
              <a:t>达成什么目标？</a:t>
            </a:r>
            <a:r>
              <a:rPr sz="60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（不建议写未来3年，甚至5年的财务预测，除非是已经非常成熟的项目） </a:t>
            </a:r>
            <a:br>
              <a:rPr sz="60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</a:br>
            <a:r>
              <a:rPr sz="6000">
                <a:solidFill>
                  <a:schemeClr val="tx1"/>
                </a:solidFill>
              </a:rPr>
              <a:t>2、目前的估值</a:t>
            </a:r>
            <a:r>
              <a:rPr sz="60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（最好简述估值逻辑，是基于市盈率</a:t>
            </a:r>
            <a:r>
              <a:rPr lang="zh-CN" sz="6000" b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  <a:sym typeface="Helvetica Light"/>
              </a:rPr>
              <a:t>（</a:t>
            </a:r>
            <a:r>
              <a:rPr lang="en-US" altLang="zh-CN" sz="6000" b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  <a:sym typeface="Helvetica Light"/>
              </a:rPr>
              <a:t>5-10-40</a:t>
            </a:r>
            <a:r>
              <a:rPr lang="zh-CN" sz="6000" b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  <a:sym typeface="Helvetica Light"/>
              </a:rPr>
              <a:t>）</a:t>
            </a:r>
            <a:r>
              <a:rPr sz="60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*</a:t>
            </a:r>
            <a:r>
              <a:rPr lang="en-US" sz="60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12</a:t>
            </a:r>
            <a:r>
              <a:rPr lang="zh-CN" altLang="en-US" sz="6000" b="0">
                <a:solidFill>
                  <a:schemeClr val="tx1"/>
                </a:solidFill>
                <a:latin typeface="+mn-lt"/>
                <a:ea typeface="宋体" panose="02010600030101010101" pitchFamily="2" charset="-122"/>
                <a:cs typeface="+mn-cs"/>
                <a:sym typeface="Helvetica Light"/>
              </a:rPr>
              <a:t>个月的</a:t>
            </a:r>
            <a:r>
              <a:rPr sz="60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利润，还是基于市销率*销售收入，还是基于对标等方式算出来的）</a:t>
            </a:r>
            <a:r>
              <a:rPr sz="6000">
                <a:solidFill>
                  <a:schemeClr val="tx1"/>
                </a:solidFill>
              </a:rPr>
              <a:t> </a:t>
            </a:r>
            <a:br>
              <a:rPr sz="6000">
                <a:solidFill>
                  <a:schemeClr val="tx1"/>
                </a:solidFill>
              </a:rPr>
            </a:br>
            <a:r>
              <a:rPr sz="6000">
                <a:solidFill>
                  <a:schemeClr val="tx1"/>
                </a:solidFill>
              </a:rPr>
              <a:t>3、之前的融资情况</a:t>
            </a:r>
            <a:r>
              <a:rPr sz="6000" b="0">
                <a:solidFill>
                  <a:schemeClr val="tx1"/>
                </a:solidFill>
                <a:latin typeface="+mn-lt"/>
                <a:ea typeface="+mn-ea"/>
                <a:cs typeface="+mn-cs"/>
                <a:sym typeface="Helvetica Light"/>
              </a:rPr>
              <a:t>（如果有的话） </a:t>
            </a:r>
          </a:p>
        </p:txBody>
      </p:sp>
      <p:sp>
        <p:nvSpPr>
          <p:cNvPr id="169" name="Shape 169"/>
          <p:cNvSpPr/>
          <p:nvPr/>
        </p:nvSpPr>
        <p:spPr>
          <a:xfrm>
            <a:off x="160399" y="161221"/>
            <a:ext cx="1397001" cy="1003301"/>
          </a:xfrm>
          <a:prstGeom prst="rect">
            <a:avLst/>
          </a:prstGeom>
          <a:ln w="12700">
            <a:solidFill>
              <a:srgbClr val="000000"/>
            </a:solidFill>
            <a:miter lim="400000"/>
          </a:ln>
        </p:spPr>
        <p:txBody>
          <a:bodyPr wrap="none" lIns="50800" tIns="50800" rIns="50800" bIns="50800" anchor="ctr">
            <a:spAutoFit/>
          </a:bodyPr>
          <a:lstStyle>
            <a:lvl1pPr>
              <a:defRPr b="1">
                <a:latin typeface="Helvetica"/>
                <a:ea typeface="Helvetica"/>
                <a:cs typeface="Helvetica"/>
                <a:sym typeface="Helvetica"/>
              </a:defRPr>
            </a:lvl1pPr>
          </a:lstStyle>
          <a:p>
            <a:r>
              <a:t>正文</a:t>
            </a:r>
          </a:p>
        </p:txBody>
      </p:sp>
    </p:spTree>
  </p:cSld>
  <p:clrMapOvr>
    <a:masterClrMapping/>
  </p:clrMapOvr>
  <p:transition spd="slow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6341542" y="1313384"/>
            <a:ext cx="7879080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6000" b="1" dirty="0" smtClean="0">
                <a:solidFill>
                  <a:schemeClr val="accent1"/>
                </a:solidFill>
                <a:latin typeface="微软雅黑" panose="020B0503020204020204" charset="-122"/>
                <a:ea typeface="微软雅黑" panose="020B0503020204020204" charset="-122"/>
              </a:rPr>
              <a:t>在最后完成的第一部分</a:t>
            </a:r>
            <a:endParaRPr lang="zh-CN" altLang="en-US" sz="6000" b="1" kern="0" dirty="0">
              <a:solidFill>
                <a:schemeClr val="accen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2182888" y="4108714"/>
            <a:ext cx="21746415" cy="89562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一两句最具诱惑力的话概括公司的经营内容，也就是投资亮点。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一两句话来介绍公司的产品或服务，以及他解决了用户什么问题。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一两句话来清晰的描述公司的商业模式</a:t>
            </a:r>
            <a:r>
              <a:rPr lang="en-US" altLang="zh-CN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——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盈利模型。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一两句话来描述公司行业及细分领域、巨大的市场规模及美好的发展前景。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一两句话来描述公司相对于竞争对手的核心竞争优势。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一两句话来陈述公司本轮期望的融资金额及主要用途。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几句话来展示创业者和核心管理团队的背景及曾经取得的相关成就。</a:t>
            </a:r>
          </a:p>
          <a:p>
            <a:pPr marL="457200" indent="-457200" algn="l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zh-CN" altLang="en-US" sz="4800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用</a:t>
            </a:r>
            <a:r>
              <a:rPr lang="zh-CN" altLang="en-US" sz="4800" kern="0" dirty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一个表格来展示公司的理事财务状况和未来财务的预测。</a:t>
            </a:r>
          </a:p>
        </p:txBody>
      </p:sp>
      <p:sp>
        <p:nvSpPr>
          <p:cNvPr id="6" name="矩形 5"/>
          <p:cNvSpPr/>
          <p:nvPr/>
        </p:nvSpPr>
        <p:spPr>
          <a:xfrm>
            <a:off x="5956821" y="2897560"/>
            <a:ext cx="8648521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defRPr/>
            </a:pPr>
            <a:r>
              <a:rPr lang="zh-CN" altLang="en-US" sz="6000" b="1" kern="0" dirty="0" smtClean="0">
                <a:solidFill>
                  <a:schemeClr val="tx2">
                    <a:lumMod val="75000"/>
                  </a:schemeClr>
                </a:solidFill>
                <a:latin typeface="微软雅黑" panose="020B0503020204020204" charset="-122"/>
                <a:ea typeface="微软雅黑" panose="020B0503020204020204" charset="-122"/>
              </a:rPr>
              <a:t>“商业计划书”执行摘要</a:t>
            </a:r>
            <a:endParaRPr lang="zh-CN" altLang="en-US" sz="6000" b="1" kern="0" dirty="0">
              <a:solidFill>
                <a:schemeClr val="tx2">
                  <a:lumMod val="75000"/>
                </a:schemeClr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Ovr>
    <a:masterClrMapping/>
  </p:clrMapOvr>
  <p:transition spd="med"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White">
  <a:themeElements>
    <a:clrScheme name="White">
      <a:dk1>
        <a:srgbClr val="000000"/>
      </a:dk1>
      <a:lt1>
        <a:srgbClr val="FFFFFF"/>
      </a:lt1>
      <a:dk2>
        <a:srgbClr val="53585F"/>
      </a:dk2>
      <a:lt2>
        <a:srgbClr val="DCDEE0"/>
      </a:lt2>
      <a:accent1>
        <a:srgbClr val="0365C0"/>
      </a:accent1>
      <a:accent2>
        <a:srgbClr val="00882B"/>
      </a:accent2>
      <a:accent3>
        <a:srgbClr val="DCBD23"/>
      </a:accent3>
      <a:accent4>
        <a:srgbClr val="DE6A10"/>
      </a:accent4>
      <a:accent5>
        <a:srgbClr val="C82506"/>
      </a:accent5>
      <a:accent6>
        <a:srgbClr val="773F9B"/>
      </a:accent6>
      <a:hlink>
        <a:srgbClr val="0000FF"/>
      </a:hlink>
      <a:folHlink>
        <a:srgbClr val="FF00FF"/>
      </a:folHlink>
    </a:clrScheme>
    <a:fontScheme name="White">
      <a:majorFont>
        <a:latin typeface="Helvetica Light"/>
        <a:ea typeface="Helvetica Light"/>
        <a:cs typeface="Helvetica Light"/>
      </a:majorFont>
      <a:minorFont>
        <a:latin typeface="Helvetica Light"/>
        <a:ea typeface="Helvetica Light"/>
        <a:cs typeface="Helvetica Light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12700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5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blipFill rotWithShape="1">
          <a:blip xmlns:r="http://schemas.openxmlformats.org/officeDocument/2006/relationships" r:embed="rId1"/>
          <a:srcRect/>
          <a:tile tx="0" ty="0" sx="100000" sy="100000" flip="none" algn="tl"/>
        </a:blipFill>
        <a:ln w="12700" cap="flat">
          <a:noFill/>
          <a:miter lim="400000"/>
        </a:ln>
        <a:effectLst>
          <a:outerShdw blurRad="38100" dist="25400" dir="5400000" rotWithShape="0">
            <a:srgbClr val="000000">
              <a:alpha val="50000"/>
            </a:srgbClr>
          </a:outerShdw>
        </a:effectLst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3200" b="0" i="0" u="none" strike="noStrike" cap="none" spc="0" normalizeH="0" baseline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</a:spPr>
      <a:bodyPr rot="0" spcFirstLastPara="1" vertOverflow="overflow" horzOverflow="overflow" vert="horz" wrap="square" lIns="50800" tIns="50800" rIns="50800" bIns="50800" numCol="1" spcCol="38100" rtlCol="0" anchor="ctr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50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Light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811</Words>
  <Application>Microsoft Office PowerPoint</Application>
  <PresentationFormat>自定义</PresentationFormat>
  <Paragraphs>124</Paragraphs>
  <Slides>23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23</vt:i4>
      </vt:variant>
    </vt:vector>
  </HeadingPairs>
  <TitlesOfParts>
    <vt:vector size="33" baseType="lpstr">
      <vt:lpstr>Avenir Book</vt:lpstr>
      <vt:lpstr>Avenir Light</vt:lpstr>
      <vt:lpstr>Helvetica Light</vt:lpstr>
      <vt:lpstr>Helvetica Neue</vt:lpstr>
      <vt:lpstr>宋体</vt:lpstr>
      <vt:lpstr>微软雅黑</vt:lpstr>
      <vt:lpstr>Calibri</vt:lpstr>
      <vt:lpstr>Helvetica</vt:lpstr>
      <vt:lpstr>Wingdings</vt:lpstr>
      <vt:lpstr>White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张强</dc:creator>
  <cp:lastModifiedBy>Tao</cp:lastModifiedBy>
  <cp:revision>16</cp:revision>
  <dcterms:created xsi:type="dcterms:W3CDTF">2017-04-19T05:19:00Z</dcterms:created>
  <dcterms:modified xsi:type="dcterms:W3CDTF">2019-04-24T14:38:10Z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2052-10.1.0.7346</vt:lpwstr>
  </property>
</Properties>
</file>