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13"/>
  </p:notesMasterIdLst>
  <p:sldIdLst>
    <p:sldId id="291" r:id="rId4"/>
    <p:sldId id="292" r:id="rId5"/>
    <p:sldId id="293" r:id="rId6"/>
    <p:sldId id="294" r:id="rId7"/>
    <p:sldId id="295" r:id="rId8"/>
    <p:sldId id="296" r:id="rId9"/>
    <p:sldId id="298" r:id="rId10"/>
    <p:sldId id="300" r:id="rId11"/>
    <p:sldId id="301" r:id="rId12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4" userDrawn="1">
          <p15:clr>
            <a:srgbClr val="A4A3A4"/>
          </p15:clr>
        </p15:guide>
        <p15:guide id="2" pos="38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A4B5"/>
    <a:srgbClr val="0195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01" autoAdjust="0"/>
  </p:normalViewPr>
  <p:slideViewPr>
    <p:cSldViewPr snapToGrid="0" showGuides="1">
      <p:cViewPr>
        <p:scale>
          <a:sx n="100" d="100"/>
          <a:sy n="100" d="100"/>
        </p:scale>
        <p:origin x="-936" y="-432"/>
      </p:cViewPr>
      <p:guideLst>
        <p:guide orient="horz" pos="2274"/>
        <p:guide pos="38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notesMaster" Target="notesMasters/notes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6F057-2E2B-40B0-BC85-E9E54A5CD7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74F079-4886-48EE-AD39-210D0CAF99DC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1689879" y="0"/>
            <a:ext cx="432049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http://www.1ppt.com/xiazai/</a:t>
            </a:r>
            <a:endParaRPr lang="en-US" altLang="zh-CN" sz="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6" r="19356" b="43344"/>
          <a:stretch>
            <a:fillRect/>
          </a:stretch>
        </p:blipFill>
        <p:spPr>
          <a:xfrm>
            <a:off x="-1" y="2232402"/>
            <a:ext cx="4916013" cy="2811377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-12699" y="6019800"/>
            <a:ext cx="85725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8750300" y="5842000"/>
            <a:ext cx="2964815" cy="368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pc="300" dirty="0" smtClean="0">
                <a:solidFill>
                  <a:schemeClr val="bg2">
                    <a:lumMod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计划财务与资产</a:t>
            </a:r>
            <a:r>
              <a:rPr lang="zh-CN" altLang="en-US" spc="300" dirty="0" smtClean="0">
                <a:solidFill>
                  <a:schemeClr val="bg2">
                    <a:lumMod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管理处</a:t>
            </a:r>
            <a:endParaRPr lang="zh-CN" altLang="en-US" spc="300" dirty="0" smtClean="0">
              <a:solidFill>
                <a:schemeClr val="bg2">
                  <a:lumMod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917033" y="2232406"/>
            <a:ext cx="8738711" cy="28113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68300" dist="114300" dir="7800000" algn="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19" name="等腰三角形 18"/>
          <p:cNvSpPr/>
          <p:nvPr/>
        </p:nvSpPr>
        <p:spPr>
          <a:xfrm>
            <a:off x="1506063" y="2710927"/>
            <a:ext cx="2789555" cy="1813502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368300" dist="114300" dir="7800000" algn="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latin typeface="思源黑体" panose="020B0500000000000000" pitchFamily="34" charset="-122"/>
              <a:ea typeface="思源黑体" panose="020B0500000000000000" pitchFamily="34" charset="-122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849895" y="2721115"/>
            <a:ext cx="5356039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bg2">
                    <a:lumMod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资产清查操作</a:t>
            </a:r>
            <a:r>
              <a:rPr lang="zh-CN" altLang="en-US" sz="4000" b="1" dirty="0">
                <a:solidFill>
                  <a:schemeClr val="bg2">
                    <a:lumMod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指南</a:t>
            </a:r>
            <a:endParaRPr lang="zh-CN" altLang="en-US" sz="4000" b="1" dirty="0">
              <a:solidFill>
                <a:schemeClr val="bg2">
                  <a:lumMod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4957846" y="3498989"/>
            <a:ext cx="1947545" cy="0"/>
          </a:xfrm>
          <a:prstGeom prst="line">
            <a:avLst/>
          </a:prstGeom>
          <a:ln w="25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5030713" y="3845322"/>
            <a:ext cx="4511676" cy="711835"/>
            <a:chOff x="7260" y="4822"/>
            <a:chExt cx="7105" cy="1121"/>
          </a:xfrm>
        </p:grpSpPr>
        <p:sp>
          <p:nvSpPr>
            <p:cNvPr id="25" name="TextBox 11"/>
            <p:cNvSpPr txBox="1"/>
            <p:nvPr/>
          </p:nvSpPr>
          <p:spPr>
            <a:xfrm>
              <a:off x="7260" y="4822"/>
              <a:ext cx="2798" cy="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lvl="1" indent="-171450">
                <a:buFont typeface="Arial" panose="020B0604020202020204" pitchFamily="34" charset="0"/>
                <a:buChar char="•"/>
              </a:pPr>
              <a:r>
                <a:rPr lang="zh-CN" altLang="en-US" sz="1600">
                  <a:solidFill>
                    <a:schemeClr val="bg2">
                      <a:lumMod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Arial" panose="020B0604020202020204" pitchFamily="34" charset="0"/>
                </a:rPr>
                <a:t>网页版操作</a:t>
              </a:r>
              <a:r>
                <a:rPr lang="zh-CN" altLang="en-US" sz="1600">
                  <a:solidFill>
                    <a:schemeClr val="bg2">
                      <a:lumMod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Arial" panose="020B0604020202020204" pitchFamily="34" charset="0"/>
                </a:rPr>
                <a:t>指南</a:t>
              </a:r>
              <a:endParaRPr lang="zh-CN" altLang="en-US" sz="1600">
                <a:solidFill>
                  <a:schemeClr val="bg2">
                    <a:lumMod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TextBox 11"/>
            <p:cNvSpPr txBox="1"/>
            <p:nvPr/>
          </p:nvSpPr>
          <p:spPr>
            <a:xfrm>
              <a:off x="11567" y="4822"/>
              <a:ext cx="2798" cy="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1450" lvl="1" indent="-171450">
                <a:buFont typeface="Arial" panose="020B0604020202020204" pitchFamily="34" charset="0"/>
                <a:buChar char="•"/>
              </a:pP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Arial" panose="020B0604020202020204" pitchFamily="34" charset="0"/>
                </a:rPr>
                <a:t>移动端操作</a:t>
              </a:r>
              <a:r>
                <a:rPr lang="zh-CN" altLang="en-US" sz="1600" dirty="0">
                  <a:solidFill>
                    <a:schemeClr val="bg2">
                      <a:lumMod val="2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cs typeface="+mn-ea"/>
                  <a:sym typeface="Arial" panose="020B0604020202020204" pitchFamily="34" charset="0"/>
                </a:rPr>
                <a:t>指南</a:t>
              </a:r>
              <a:endParaRPr lang="zh-CN" altLang="en-US" sz="1600" dirty="0">
                <a:solidFill>
                  <a:schemeClr val="bg2">
                    <a:lumMod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TextBox 11"/>
            <p:cNvSpPr txBox="1"/>
            <p:nvPr/>
          </p:nvSpPr>
          <p:spPr>
            <a:xfrm>
              <a:off x="7260" y="5412"/>
              <a:ext cx="488" cy="5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lvl="1" indent="0">
                <a:buFont typeface="Arial" panose="020B0604020202020204" pitchFamily="34" charset="0"/>
                <a:buNone/>
              </a:pPr>
              <a:endParaRPr lang="zh-CN" altLang="en-US" sz="1600" dirty="0">
                <a:solidFill>
                  <a:schemeClr val="bg2">
                    <a:lumMod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996599" y="3220714"/>
            <a:ext cx="1808480" cy="1086485"/>
            <a:chOff x="1915" y="2113"/>
            <a:chExt cx="2848" cy="1711"/>
          </a:xfrm>
        </p:grpSpPr>
        <p:sp>
          <p:nvSpPr>
            <p:cNvPr id="33" name="文本框 32"/>
            <p:cNvSpPr txBox="1"/>
            <p:nvPr/>
          </p:nvSpPr>
          <p:spPr>
            <a:xfrm>
              <a:off x="1915" y="3097"/>
              <a:ext cx="2794" cy="7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PART</a:t>
              </a:r>
              <a:endParaRPr lang="en-US" altLang="zh-CN" sz="2400" b="1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1969" y="2113"/>
              <a:ext cx="2794" cy="1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02</a:t>
              </a:r>
              <a:endParaRPr lang="en-US" altLang="zh-CN" sz="40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 flipH="1">
            <a:off x="1" y="762148"/>
            <a:ext cx="11880193" cy="400110"/>
            <a:chOff x="313151" y="792166"/>
            <a:chExt cx="11880193" cy="400110"/>
          </a:xfrm>
        </p:grpSpPr>
        <p:cxnSp>
          <p:nvCxnSpPr>
            <p:cNvPr id="18" name="直接连接符 17"/>
            <p:cNvCxnSpPr/>
            <p:nvPr/>
          </p:nvCxnSpPr>
          <p:spPr>
            <a:xfrm>
              <a:off x="313151" y="992221"/>
              <a:ext cx="8169368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10033344" y="992221"/>
              <a:ext cx="2160000" cy="0"/>
            </a:xfrm>
            <a:prstGeom prst="line">
              <a:avLst/>
            </a:prstGeom>
            <a:ln w="9525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文本框 36"/>
            <p:cNvSpPr txBox="1"/>
            <p:nvPr/>
          </p:nvSpPr>
          <p:spPr>
            <a:xfrm>
              <a:off x="8731089" y="792166"/>
              <a:ext cx="1105535" cy="40011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2000" b="1" dirty="0">
                  <a:solidFill>
                    <a:schemeClr val="bg1"/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LOGO</a:t>
              </a:r>
              <a:endParaRPr lang="en-US" altLang="zh-CN" sz="20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6" grpId="0" animBg="1"/>
      <p:bldP spid="19" grpId="0" animBg="1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672585" y="1011134"/>
            <a:ext cx="7797449" cy="146649"/>
            <a:chOff x="6212910" y="1682148"/>
            <a:chExt cx="7797449" cy="146649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6212910" y="1751162"/>
              <a:ext cx="765080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椭圆 5"/>
            <p:cNvSpPr/>
            <p:nvPr/>
          </p:nvSpPr>
          <p:spPr>
            <a:xfrm>
              <a:off x="13863710" y="1682148"/>
              <a:ext cx="146649" cy="146649"/>
            </a:xfrm>
            <a:prstGeom prst="ellipse">
              <a:avLst/>
            </a:prstGeom>
            <a:noFill/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-1" y="786379"/>
            <a:ext cx="3154105" cy="584773"/>
            <a:chOff x="-1" y="786377"/>
            <a:chExt cx="3154104" cy="584773"/>
          </a:xfrm>
        </p:grpSpPr>
        <p:sp>
          <p:nvSpPr>
            <p:cNvPr id="8" name="文本框 7"/>
            <p:cNvSpPr txBox="1"/>
            <p:nvPr/>
          </p:nvSpPr>
          <p:spPr>
            <a:xfrm>
              <a:off x="468689" y="841979"/>
              <a:ext cx="2685414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5">
                      <a:lumMod val="7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网页版操作</a:t>
              </a:r>
              <a:r>
                <a:rPr lang="zh-CN" altLang="en-US" sz="2800" b="1" dirty="0">
                  <a:solidFill>
                    <a:schemeClr val="accent5">
                      <a:lumMod val="7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指南</a:t>
              </a:r>
              <a:endParaRPr lang="zh-CN" altLang="en-US" sz="2800" b="1" dirty="0">
                <a:solidFill>
                  <a:schemeClr val="accent5">
                    <a:lumMod val="7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9" name="等腰三角形 8"/>
            <p:cNvSpPr/>
            <p:nvPr/>
          </p:nvSpPr>
          <p:spPr>
            <a:xfrm rot="5400000">
              <a:off x="-110603" y="896979"/>
              <a:ext cx="584773" cy="363568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368300" dist="114300" dir="7800000" algn="tr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+mn-ea"/>
              </a:endParaRPr>
            </a:p>
          </p:txBody>
        </p:sp>
      </p:grpSp>
      <p:sp>
        <p:nvSpPr>
          <p:cNvPr id="24" name="五边形 31749"/>
          <p:cNvSpPr/>
          <p:nvPr/>
        </p:nvSpPr>
        <p:spPr>
          <a:xfrm>
            <a:off x="5916898" y="2596468"/>
            <a:ext cx="2263036" cy="692275"/>
          </a:xfrm>
          <a:prstGeom prst="homePlate">
            <a:avLst>
              <a:gd name="adj" fmla="val 50421"/>
            </a:avLst>
          </a:prstGeom>
          <a:solidFill>
            <a:schemeClr val="accent5">
              <a:lumMod val="75000"/>
            </a:schemeClr>
          </a:solidFill>
          <a:ln w="9525" cap="flat" cmpd="sng">
            <a:solidFill>
              <a:schemeClr val="accent5">
                <a:lumMod val="75000"/>
              </a:schemeClr>
            </a:solidFill>
            <a:prstDash val="solid"/>
            <a:miter/>
            <a:headEnd type="none" w="med" len="med"/>
            <a:tailEnd type="none" w="med" len="med"/>
          </a:ln>
          <a:effectLst>
            <a:outerShdw blurRad="101600" dist="38100" dir="5400000" algn="ctr" rotWithShape="0">
              <a:srgbClr val="000000">
                <a:alpha val="43137"/>
              </a:srgbClr>
            </a:outerShdw>
          </a:effectLst>
        </p:spPr>
        <p:txBody>
          <a:bodyPr lIns="90000" tIns="46800" rIns="90000" bIns="46800"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网站登录</a:t>
            </a:r>
            <a:endParaRPr lang="zh-CN" altLang="en-US" sz="24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5712590" y="3498545"/>
            <a:ext cx="5631887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b="1" dirty="0">
                <a:solidFill>
                  <a:schemeClr val="bg2">
                    <a:lumMod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网址：http://10.130.5.178:8080/zcgl/</a:t>
            </a:r>
            <a:endParaRPr lang="zh-CN" altLang="en-US" sz="2000" b="1" dirty="0">
              <a:solidFill>
                <a:schemeClr val="bg2">
                  <a:lumMod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账号：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工号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密码：重置需联系</a:t>
            </a:r>
            <a:r>
              <a:rPr lang="zh-CN" altLang="en-US" dirty="0">
                <a:solidFill>
                  <a:schemeClr val="bg2">
                    <a:lumMod val="2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rPr>
              <a:t>岳老师</a:t>
            </a:r>
            <a:endParaRPr lang="zh-CN" altLang="en-US" dirty="0">
              <a:solidFill>
                <a:schemeClr val="bg2">
                  <a:lumMod val="25000"/>
                </a:schemeClr>
              </a:solidFill>
              <a:latin typeface="思源黑体" panose="020B0500000000000000" pitchFamily="34" charset="-122"/>
              <a:ea typeface="思源黑体" panose="020B0500000000000000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815427" y="5503799"/>
            <a:ext cx="4466520" cy="686141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 cap="flat" cmpd="sng">
            <a:solidFill>
              <a:schemeClr val="accent5">
                <a:lumMod val="75000"/>
              </a:schemeClr>
            </a:solidFill>
            <a:prstDash val="solid"/>
            <a:miter/>
            <a:headEnd type="none" w="med" len="med"/>
            <a:tailEnd type="none" w="med" len="med"/>
          </a:ln>
          <a:effectLst>
            <a:outerShdw blurRad="101600" dist="38100" dir="5400000" algn="ctr" rotWithShape="0">
              <a:srgbClr val="000000">
                <a:alpha val="43137"/>
              </a:srgbClr>
            </a:outerShdw>
          </a:effectLst>
        </p:spPr>
        <p:txBody>
          <a:bodyPr lIns="90000" tIns="46800" rIns="90000" bIns="46800" anchor="ctr"/>
          <a:lstStyle/>
          <a:p>
            <a:pPr algn="ctr"/>
            <a:endParaRPr lang="zh-CN" altLang="en-US" sz="2400" b="1" dirty="0">
              <a:solidFill>
                <a:schemeClr val="bg1"/>
              </a:solidFill>
              <a:latin typeface="思源黑体" panose="020B0500000000000000" pitchFamily="34" charset="-122"/>
              <a:ea typeface="思源黑体" panose="020B0500000000000000" pitchFamily="34" charset="-122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r="43334"/>
          <a:stretch>
            <a:fillRect/>
          </a:stretch>
        </p:blipFill>
        <p:spPr>
          <a:xfrm>
            <a:off x="1310309" y="1962544"/>
            <a:ext cx="3476756" cy="4090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38" grpId="0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672585" y="1011134"/>
            <a:ext cx="7797449" cy="146649"/>
            <a:chOff x="6212910" y="1682148"/>
            <a:chExt cx="7797449" cy="146649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6212910" y="1751162"/>
              <a:ext cx="765080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椭圆 5"/>
            <p:cNvSpPr/>
            <p:nvPr/>
          </p:nvSpPr>
          <p:spPr>
            <a:xfrm>
              <a:off x="13863710" y="1682148"/>
              <a:ext cx="146649" cy="146649"/>
            </a:xfrm>
            <a:prstGeom prst="ellipse">
              <a:avLst/>
            </a:prstGeom>
            <a:noFill/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-1" y="786379"/>
            <a:ext cx="3154105" cy="584773"/>
            <a:chOff x="-1" y="786377"/>
            <a:chExt cx="3154104" cy="584773"/>
          </a:xfrm>
        </p:grpSpPr>
        <p:sp>
          <p:nvSpPr>
            <p:cNvPr id="8" name="文本框 7"/>
            <p:cNvSpPr txBox="1"/>
            <p:nvPr/>
          </p:nvSpPr>
          <p:spPr>
            <a:xfrm>
              <a:off x="468689" y="841979"/>
              <a:ext cx="2685414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5">
                      <a:lumMod val="7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网页版操作</a:t>
              </a:r>
              <a:r>
                <a:rPr lang="zh-CN" altLang="en-US" sz="2800" b="1" dirty="0">
                  <a:solidFill>
                    <a:schemeClr val="accent5">
                      <a:lumMod val="7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指南</a:t>
              </a:r>
              <a:endParaRPr lang="zh-CN" altLang="en-US" sz="2800" b="1" dirty="0">
                <a:solidFill>
                  <a:schemeClr val="accent5">
                    <a:lumMod val="7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9" name="等腰三角形 8"/>
            <p:cNvSpPr/>
            <p:nvPr/>
          </p:nvSpPr>
          <p:spPr>
            <a:xfrm rot="5400000">
              <a:off x="-110603" y="896979"/>
              <a:ext cx="584773" cy="363568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368300" dist="114300" dir="7800000" algn="tr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+mn-ea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155" y="1460500"/>
            <a:ext cx="11997690" cy="3937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311910" y="5777865"/>
            <a:ext cx="9277985" cy="82994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pitchFamily="34" charset="-122"/>
              </a:rPr>
              <a:t>进入资产清查功能后，点击资产清查，根据人员姓名、地点筛选出需要被清查的资产。</a:t>
            </a:r>
            <a:endParaRPr lang="zh-CN" altLang="en-US" sz="16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algn="l"/>
            <a:r>
              <a:rPr lang="zh-CN" altLang="en-US" sz="1600">
                <a:latin typeface="Arial" panose="020B0604020202020204" pitchFamily="34" charset="0"/>
                <a:ea typeface="微软雅黑" panose="020B0503020204020204" pitchFamily="34" charset="-122"/>
              </a:rPr>
              <a:t>批量赋值前需先选中数据；√表示资产状态正常，亏表示资产状态为有账无物；</a:t>
            </a:r>
            <a:r>
              <a:rPr lang="zh-CN" altLang="en-US" sz="160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有物无账的资产需记录在资产清查报告中。</a:t>
            </a:r>
            <a:endParaRPr lang="zh-CN" altLang="en-US" sz="160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672585" y="1011134"/>
            <a:ext cx="7797449" cy="146649"/>
            <a:chOff x="6212910" y="1682148"/>
            <a:chExt cx="7797449" cy="146649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6212910" y="1751162"/>
              <a:ext cx="765080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椭圆 5"/>
            <p:cNvSpPr/>
            <p:nvPr/>
          </p:nvSpPr>
          <p:spPr>
            <a:xfrm>
              <a:off x="13863710" y="1682148"/>
              <a:ext cx="146649" cy="146649"/>
            </a:xfrm>
            <a:prstGeom prst="ellipse">
              <a:avLst/>
            </a:prstGeom>
            <a:noFill/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-1" y="786379"/>
            <a:ext cx="3154105" cy="584773"/>
            <a:chOff x="-1" y="786377"/>
            <a:chExt cx="3154104" cy="584773"/>
          </a:xfrm>
        </p:grpSpPr>
        <p:sp>
          <p:nvSpPr>
            <p:cNvPr id="8" name="文本框 7"/>
            <p:cNvSpPr txBox="1"/>
            <p:nvPr/>
          </p:nvSpPr>
          <p:spPr>
            <a:xfrm>
              <a:off x="468689" y="841979"/>
              <a:ext cx="2685414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5">
                      <a:lumMod val="7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网页版操作</a:t>
              </a:r>
              <a:r>
                <a:rPr lang="zh-CN" altLang="en-US" sz="2800" b="1" dirty="0">
                  <a:solidFill>
                    <a:schemeClr val="accent5">
                      <a:lumMod val="7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指南</a:t>
              </a:r>
              <a:endParaRPr lang="zh-CN" altLang="en-US" sz="2800" b="1" dirty="0">
                <a:solidFill>
                  <a:schemeClr val="accent5">
                    <a:lumMod val="7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9" name="等腰三角形 8"/>
            <p:cNvSpPr/>
            <p:nvPr/>
          </p:nvSpPr>
          <p:spPr>
            <a:xfrm rot="5400000">
              <a:off x="-110603" y="896979"/>
              <a:ext cx="584773" cy="363568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368300" dist="114300" dir="7800000" algn="tr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+mn-ea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735965" y="1438910"/>
            <a:ext cx="10370185" cy="58356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1600">
                <a:latin typeface="+mn-ea"/>
                <a:cs typeface="+mn-ea"/>
              </a:rPr>
              <a:t>资产管理员操作与普通用户相同，资产管理员可清查整个部门的资产，同时可以掌握整个部门的资产清查进度。进度都为</a:t>
            </a:r>
            <a:r>
              <a:rPr lang="en-US" altLang="zh-CN" sz="1600">
                <a:latin typeface="+mn-ea"/>
                <a:cs typeface="+mn-ea"/>
              </a:rPr>
              <a:t>100%</a:t>
            </a:r>
            <a:r>
              <a:rPr lang="zh-CN" altLang="en-US" sz="1600">
                <a:latin typeface="+mn-ea"/>
                <a:cs typeface="+mn-ea"/>
              </a:rPr>
              <a:t>时，完成本部门的资产清查。</a:t>
            </a:r>
            <a:endParaRPr lang="zh-CN" altLang="en-US" sz="1600">
              <a:latin typeface="+mn-ea"/>
              <a:cs typeface="+mn-ea"/>
            </a:endParaRPr>
          </a:p>
        </p:txBody>
      </p:sp>
      <p:pic>
        <p:nvPicPr>
          <p:cNvPr id="12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630" y="2316480"/>
            <a:ext cx="11326495" cy="383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672585" y="1011134"/>
            <a:ext cx="7797449" cy="146649"/>
            <a:chOff x="6212910" y="1682148"/>
            <a:chExt cx="7797449" cy="146649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6212910" y="1751162"/>
              <a:ext cx="765080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椭圆 5"/>
            <p:cNvSpPr/>
            <p:nvPr/>
          </p:nvSpPr>
          <p:spPr>
            <a:xfrm>
              <a:off x="13863710" y="1682148"/>
              <a:ext cx="146649" cy="146649"/>
            </a:xfrm>
            <a:prstGeom prst="ellipse">
              <a:avLst/>
            </a:prstGeom>
            <a:noFill/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-1" y="786379"/>
            <a:ext cx="3154105" cy="584773"/>
            <a:chOff x="-1" y="786377"/>
            <a:chExt cx="3154104" cy="584773"/>
          </a:xfrm>
        </p:grpSpPr>
        <p:sp>
          <p:nvSpPr>
            <p:cNvPr id="8" name="文本框 7"/>
            <p:cNvSpPr txBox="1"/>
            <p:nvPr/>
          </p:nvSpPr>
          <p:spPr>
            <a:xfrm>
              <a:off x="468689" y="841979"/>
              <a:ext cx="2685414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5">
                      <a:lumMod val="7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网页版操作</a:t>
              </a:r>
              <a:r>
                <a:rPr lang="zh-CN" altLang="en-US" sz="2800" b="1" dirty="0">
                  <a:solidFill>
                    <a:schemeClr val="accent5">
                      <a:lumMod val="7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指南</a:t>
              </a:r>
              <a:endParaRPr lang="zh-CN" altLang="en-US" sz="2800" b="1" dirty="0">
                <a:solidFill>
                  <a:schemeClr val="accent5">
                    <a:lumMod val="7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9" name="等腰三角形 8"/>
            <p:cNvSpPr/>
            <p:nvPr/>
          </p:nvSpPr>
          <p:spPr>
            <a:xfrm rot="5400000">
              <a:off x="-110603" y="896979"/>
              <a:ext cx="584773" cy="363568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368300" dist="114300" dir="7800000" algn="tr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+mn-ea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3455" y="1946275"/>
            <a:ext cx="8966835" cy="482028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061720" y="1289050"/>
            <a:ext cx="937196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0" indent="0" algn="just" defTabSz="26670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资产管理员可通过资产清查</a:t>
            </a:r>
            <a:r>
              <a:rPr lang="en-US" altLang="zh-CN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清查结果统计，选择所需要的功能，查看各类清查结果统计表。</a:t>
            </a:r>
            <a:endParaRPr lang="zh-CN" altLang="en-US" sz="160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672585" y="1011134"/>
            <a:ext cx="7797449" cy="146649"/>
            <a:chOff x="6212910" y="1682148"/>
            <a:chExt cx="7797449" cy="146649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6212910" y="1751162"/>
              <a:ext cx="765080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椭圆 5"/>
            <p:cNvSpPr/>
            <p:nvPr/>
          </p:nvSpPr>
          <p:spPr>
            <a:xfrm>
              <a:off x="13863710" y="1682148"/>
              <a:ext cx="146649" cy="146649"/>
            </a:xfrm>
            <a:prstGeom prst="ellipse">
              <a:avLst/>
            </a:prstGeom>
            <a:noFill/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-1" y="786379"/>
            <a:ext cx="3154105" cy="584773"/>
            <a:chOff x="-1" y="786377"/>
            <a:chExt cx="3154104" cy="584773"/>
          </a:xfrm>
        </p:grpSpPr>
        <p:sp>
          <p:nvSpPr>
            <p:cNvPr id="8" name="文本框 7"/>
            <p:cNvSpPr txBox="1"/>
            <p:nvPr/>
          </p:nvSpPr>
          <p:spPr>
            <a:xfrm>
              <a:off x="468689" y="841979"/>
              <a:ext cx="2685414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5">
                      <a:lumMod val="7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移动端操作</a:t>
              </a:r>
              <a:r>
                <a:rPr lang="zh-CN" altLang="en-US" sz="2800" b="1" dirty="0">
                  <a:solidFill>
                    <a:schemeClr val="accent5">
                      <a:lumMod val="7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</a:rPr>
                <a:t>指南</a:t>
              </a:r>
              <a:endParaRPr lang="zh-CN" altLang="en-US" sz="2800" b="1" dirty="0">
                <a:solidFill>
                  <a:schemeClr val="accent5">
                    <a:lumMod val="7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9" name="等腰三角形 8"/>
            <p:cNvSpPr/>
            <p:nvPr/>
          </p:nvSpPr>
          <p:spPr>
            <a:xfrm rot="5400000">
              <a:off x="-110603" y="896979"/>
              <a:ext cx="584773" cy="363568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368300" dist="114300" dir="7800000" algn="tr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+mn-ea"/>
              </a:endParaRPr>
            </a:p>
          </p:txBody>
        </p:sp>
      </p:grpSp>
      <p:pic>
        <p:nvPicPr>
          <p:cNvPr id="3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8055" y="2074545"/>
            <a:ext cx="8863330" cy="491871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63855" y="1526455"/>
            <a:ext cx="4064000" cy="337185"/>
          </a:xfrm>
          <a:prstGeom prst="rect">
            <a:avLst/>
          </a:prstGeom>
        </p:spPr>
        <p:txBody>
          <a:bodyPr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/>
            <a:r>
              <a:rPr lang="en-US" altLang="zh-CN" sz="1600">
                <a:latin typeface="Arial" panose="020B0604020202020204" pitchFamily="34" charset="0"/>
                <a:ea typeface="微软雅黑" panose="020B0503020204020204" pitchFamily="34" charset="-122"/>
              </a:rPr>
              <a:t>1.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pitchFamily="34" charset="-122"/>
              </a:rPr>
              <a:t>进入当前的清查</a:t>
            </a:r>
            <a:r>
              <a:rPr lang="zh-CN" altLang="en-US" sz="1600">
                <a:latin typeface="Arial" panose="020B0604020202020204" pitchFamily="34" charset="0"/>
                <a:ea typeface="微软雅黑" panose="020B0503020204020204" pitchFamily="34" charset="-122"/>
              </a:rPr>
              <a:t>任务</a:t>
            </a:r>
            <a:endParaRPr lang="zh-CN" altLang="en-US" sz="16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672585" y="1011134"/>
            <a:ext cx="7797449" cy="146649"/>
            <a:chOff x="6212910" y="1682148"/>
            <a:chExt cx="7797449" cy="146649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6212910" y="1751162"/>
              <a:ext cx="765080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椭圆 5"/>
            <p:cNvSpPr/>
            <p:nvPr/>
          </p:nvSpPr>
          <p:spPr>
            <a:xfrm>
              <a:off x="13863710" y="1682148"/>
              <a:ext cx="146649" cy="146649"/>
            </a:xfrm>
            <a:prstGeom prst="ellipse">
              <a:avLst/>
            </a:prstGeom>
            <a:noFill/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-1" y="786379"/>
            <a:ext cx="3154105" cy="584773"/>
            <a:chOff x="-1" y="786377"/>
            <a:chExt cx="3154104" cy="584773"/>
          </a:xfrm>
        </p:grpSpPr>
        <p:sp>
          <p:nvSpPr>
            <p:cNvPr id="8" name="文本框 7"/>
            <p:cNvSpPr txBox="1"/>
            <p:nvPr/>
          </p:nvSpPr>
          <p:spPr>
            <a:xfrm>
              <a:off x="468689" y="841979"/>
              <a:ext cx="2685414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b="1" dirty="0">
                  <a:solidFill>
                    <a:schemeClr val="accent5">
                      <a:lumMod val="7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+mn-ea"/>
                </a:rPr>
                <a:t>移动端操作指南</a:t>
              </a:r>
              <a:endParaRPr lang="zh-CN" altLang="en-US" sz="2800" b="1" dirty="0">
                <a:solidFill>
                  <a:schemeClr val="accent5">
                    <a:lumMod val="7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9" name="等腰三角形 8"/>
            <p:cNvSpPr/>
            <p:nvPr/>
          </p:nvSpPr>
          <p:spPr>
            <a:xfrm rot="5400000">
              <a:off x="-110603" y="896979"/>
              <a:ext cx="584773" cy="363568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368300" dist="114300" dir="7800000" algn="tr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+mn-ea"/>
              </a:endParaRPr>
            </a:p>
          </p:txBody>
        </p:sp>
      </p:grpSp>
      <p:pic>
        <p:nvPicPr>
          <p:cNvPr id="2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8933" y="2255203"/>
            <a:ext cx="6240145" cy="4168775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03885" y="1426210"/>
            <a:ext cx="10718800" cy="897255"/>
          </a:xfrm>
          <a:prstGeom prst="rect">
            <a:avLst/>
          </a:prstGeom>
        </p:spPr>
        <p:txBody>
          <a:bodyPr wrap="square"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indent="0" algn="l" fontAlgn="auto">
              <a:lnSpc>
                <a:spcPct val="150000"/>
              </a:lnSpc>
            </a:pPr>
            <a:r>
              <a:rPr lang="zh-CN" altLang="en-US" sz="1600">
                <a:latin typeface="Arial" panose="020B0604020202020204" pitchFamily="34" charset="0"/>
                <a:ea typeface="微软雅黑" panose="020B0503020204020204" pitchFamily="34" charset="-122"/>
              </a:rPr>
              <a:t>2.找到本人资产。输入姓名后，出现资产列表，点击右上角菜单按钮，点击开始扫描盘点。扫描资产标签上的二维码或者条形码。</a:t>
            </a:r>
            <a:endParaRPr lang="zh-CN" altLang="en-US" sz="16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672585" y="1011134"/>
            <a:ext cx="7797449" cy="146649"/>
            <a:chOff x="6212910" y="1682148"/>
            <a:chExt cx="7797449" cy="146649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6212910" y="1751162"/>
              <a:ext cx="765080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椭圆 5"/>
            <p:cNvSpPr/>
            <p:nvPr/>
          </p:nvSpPr>
          <p:spPr>
            <a:xfrm>
              <a:off x="13863710" y="1682148"/>
              <a:ext cx="146649" cy="146649"/>
            </a:xfrm>
            <a:prstGeom prst="ellipse">
              <a:avLst/>
            </a:prstGeom>
            <a:noFill/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" y="786379"/>
            <a:ext cx="3154105" cy="584773"/>
            <a:chOff x="-1" y="786377"/>
            <a:chExt cx="3154105" cy="584773"/>
          </a:xfrm>
        </p:grpSpPr>
        <p:sp>
          <p:nvSpPr>
            <p:cNvPr id="8" name="文本框 7"/>
            <p:cNvSpPr txBox="1"/>
            <p:nvPr/>
          </p:nvSpPr>
          <p:spPr>
            <a:xfrm>
              <a:off x="468689" y="841979"/>
              <a:ext cx="2685415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2800" b="1" dirty="0">
                  <a:solidFill>
                    <a:schemeClr val="accent5">
                      <a:lumMod val="7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+mn-ea"/>
                </a:rPr>
                <a:t>移动端操作指南</a:t>
              </a:r>
              <a:endParaRPr lang="zh-CN" altLang="en-US" sz="2800" b="1" dirty="0">
                <a:solidFill>
                  <a:schemeClr val="accent5">
                    <a:lumMod val="7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  <p:sp>
          <p:nvSpPr>
            <p:cNvPr id="9" name="等腰三角形 8"/>
            <p:cNvSpPr/>
            <p:nvPr/>
          </p:nvSpPr>
          <p:spPr>
            <a:xfrm rot="5400000">
              <a:off x="-110603" y="896979"/>
              <a:ext cx="584773" cy="363568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368300" dist="114300" dir="7800000" algn="tr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+mn-ea"/>
              </a:endParaRPr>
            </a:p>
          </p:txBody>
        </p:sp>
      </p:grpSp>
      <p:pic>
        <p:nvPicPr>
          <p:cNvPr id="13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299325" y="391795"/>
            <a:ext cx="3382010" cy="620141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798195" y="1713865"/>
            <a:ext cx="5858510" cy="1013460"/>
          </a:xfrm>
          <a:prstGeom prst="rect">
            <a:avLst/>
          </a:prstGeom>
        </p:spPr>
        <p:txBody>
          <a:bodyPr>
            <a:no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indent="0" algn="l" fontAlgn="auto">
              <a:lnSpc>
                <a:spcPct val="150000"/>
              </a:lnSpc>
            </a:pPr>
            <a:r>
              <a:rPr lang="zh-CN" altLang="en-US" sz="1600">
                <a:latin typeface="Arial" panose="020B0604020202020204" pitchFamily="34" charset="0"/>
                <a:ea typeface="微软雅黑" panose="020B0503020204020204" pitchFamily="34" charset="-122"/>
              </a:rPr>
              <a:t>3.更新资产状态。选择清查状态，√表示资产状态正常，亏表示资产处于有账无物的状态。</a:t>
            </a:r>
            <a:endParaRPr lang="zh-CN" altLang="en-US" sz="160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indent="0" algn="l" fontAlgn="auto">
              <a:lnSpc>
                <a:spcPct val="150000"/>
              </a:lnSpc>
            </a:pPr>
            <a:endParaRPr lang="zh-CN" altLang="en-US" sz="160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7" name="组合 6"/>
          <p:cNvGrpSpPr/>
          <p:nvPr/>
        </p:nvGrpSpPr>
        <p:grpSpPr>
          <a:xfrm>
            <a:off x="-1" y="476499"/>
            <a:ext cx="2081590" cy="584773"/>
            <a:chOff x="-1" y="786377"/>
            <a:chExt cx="2081589" cy="584773"/>
          </a:xfrm>
        </p:grpSpPr>
        <p:sp>
          <p:nvSpPr>
            <p:cNvPr id="8" name="文本框 7"/>
            <p:cNvSpPr txBox="1"/>
            <p:nvPr/>
          </p:nvSpPr>
          <p:spPr>
            <a:xfrm>
              <a:off x="468689" y="841979"/>
              <a:ext cx="1612899" cy="5219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p>
              <a:pPr algn="l"/>
              <a:r>
                <a:rPr lang="zh-CN" altLang="en-US" sz="2800" b="1" dirty="0">
                  <a:solidFill>
                    <a:schemeClr val="accent5">
                      <a:lumMod val="7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+mn-ea"/>
                </a:rPr>
                <a:t>注意</a:t>
              </a:r>
              <a:r>
                <a:rPr lang="zh-CN" altLang="en-US" sz="2800" b="1" dirty="0">
                  <a:solidFill>
                    <a:schemeClr val="accent5">
                      <a:lumMod val="75000"/>
                    </a:schemeClr>
                  </a:solidFill>
                  <a:latin typeface="思源黑体" panose="020B0500000000000000" pitchFamily="34" charset="-122"/>
                  <a:ea typeface="思源黑体" panose="020B0500000000000000" pitchFamily="34" charset="-122"/>
                  <a:sym typeface="+mn-ea"/>
                </a:rPr>
                <a:t>事项</a:t>
              </a:r>
              <a:endParaRPr lang="zh-CN" altLang="en-US" sz="2800" b="1" dirty="0">
                <a:solidFill>
                  <a:schemeClr val="accent5">
                    <a:lumMod val="75000"/>
                  </a:schemeClr>
                </a:solidFill>
                <a:latin typeface="思源黑体" panose="020B0500000000000000" pitchFamily="34" charset="-122"/>
                <a:ea typeface="思源黑体" panose="020B0500000000000000" pitchFamily="34" charset="-122"/>
                <a:sym typeface="+mn-ea"/>
              </a:endParaRPr>
            </a:p>
          </p:txBody>
        </p:sp>
        <p:sp>
          <p:nvSpPr>
            <p:cNvPr id="9" name="等腰三角形 8"/>
            <p:cNvSpPr/>
            <p:nvPr/>
          </p:nvSpPr>
          <p:spPr>
            <a:xfrm rot="5400000">
              <a:off x="-110603" y="896979"/>
              <a:ext cx="584773" cy="363568"/>
            </a:xfrm>
            <a:prstGeom prst="triangl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368300" dist="114300" dir="7800000" algn="tr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p>
              <a:pPr lvl="0" algn="ctr">
                <a:buClrTx/>
                <a:buSzTx/>
                <a:buFontTx/>
              </a:pPr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  <a:sym typeface="+mn-ea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671950" y="724114"/>
            <a:ext cx="7797449" cy="146649"/>
            <a:chOff x="6212910" y="1682148"/>
            <a:chExt cx="7797449" cy="146649"/>
          </a:xfrm>
        </p:grpSpPr>
        <p:cxnSp>
          <p:nvCxnSpPr>
            <p:cNvPr id="5" name="直接连接符 4"/>
            <p:cNvCxnSpPr/>
            <p:nvPr/>
          </p:nvCxnSpPr>
          <p:spPr>
            <a:xfrm>
              <a:off x="6212910" y="1751162"/>
              <a:ext cx="7650800" cy="0"/>
            </a:xfrm>
            <a:prstGeom prst="line">
              <a:avLst/>
            </a:prstGeom>
            <a:ln w="1270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椭圆 5"/>
            <p:cNvSpPr/>
            <p:nvPr/>
          </p:nvSpPr>
          <p:spPr>
            <a:xfrm>
              <a:off x="13863710" y="1682148"/>
              <a:ext cx="146649" cy="146649"/>
            </a:xfrm>
            <a:prstGeom prst="ellipse">
              <a:avLst/>
            </a:prstGeom>
            <a:noFill/>
            <a:ln w="127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>
                <a:latin typeface="思源黑体" panose="020B0500000000000000" pitchFamily="34" charset="-122"/>
                <a:ea typeface="思源黑体" panose="020B0500000000000000" pitchFamily="34" charset="-122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1115695" y="1596390"/>
            <a:ext cx="10353675" cy="341503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p>
            <a:pPr algn="l">
              <a:buClrTx/>
              <a:buSzTx/>
              <a:buNone/>
            </a:pPr>
            <a:r>
              <a:rPr lang="en-US" altLang="zh-CN" sz="1800">
                <a:latin typeface="+mn-ea"/>
                <a:cs typeface="+mn-ea"/>
              </a:rPr>
              <a:t>1.资产清查时，请务必核对系统上资产的编号、地点、规格型号等与实物资产是否一致；</a:t>
            </a:r>
            <a:endParaRPr lang="en-US" altLang="zh-CN" sz="1800">
              <a:latin typeface="+mn-ea"/>
              <a:cs typeface="+mn-ea"/>
            </a:endParaRPr>
          </a:p>
          <a:p>
            <a:pPr algn="l">
              <a:buClrTx/>
              <a:buSzTx/>
              <a:buNone/>
            </a:pPr>
            <a:endParaRPr lang="en-US" altLang="zh-CN" sz="1800">
              <a:latin typeface="+mn-ea"/>
              <a:cs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1800">
                <a:latin typeface="+mn-ea"/>
                <a:cs typeface="+mn-ea"/>
              </a:rPr>
              <a:t>2.资产清查</a:t>
            </a:r>
            <a:r>
              <a:rPr lang="zh-CN" altLang="en-US" sz="1800">
                <a:latin typeface="+mn-ea"/>
                <a:cs typeface="+mn-ea"/>
              </a:rPr>
              <a:t>时</a:t>
            </a:r>
            <a:r>
              <a:rPr lang="en-US" altLang="zh-CN" sz="1800">
                <a:latin typeface="+mn-ea"/>
                <a:cs typeface="+mn-ea"/>
              </a:rPr>
              <a:t>出现</a:t>
            </a:r>
            <a:r>
              <a:rPr lang="en-US" altLang="zh-CN" sz="1800">
                <a:solidFill>
                  <a:srgbClr val="FF0000"/>
                </a:solidFill>
                <a:latin typeface="+mn-ea"/>
                <a:cs typeface="+mn-ea"/>
              </a:rPr>
              <a:t>盘盈（有物无账）</a:t>
            </a:r>
            <a:r>
              <a:rPr lang="en-US" altLang="zh-CN" sz="1800">
                <a:latin typeface="+mn-ea"/>
                <a:cs typeface="+mn-ea"/>
              </a:rPr>
              <a:t>情况时，</a:t>
            </a:r>
            <a:r>
              <a:rPr lang="en-US" altLang="zh-CN" sz="1800">
                <a:solidFill>
                  <a:srgbClr val="FF0000"/>
                </a:solidFill>
                <a:latin typeface="+mn-ea"/>
                <a:cs typeface="+mn-ea"/>
              </a:rPr>
              <a:t>无需在资产系统上进行操作</a:t>
            </a:r>
            <a:r>
              <a:rPr lang="en-US" altLang="zh-CN" sz="1800">
                <a:latin typeface="+mn-ea"/>
                <a:cs typeface="+mn-ea"/>
              </a:rPr>
              <a:t>，联系部门资产管理员填写</a:t>
            </a:r>
            <a:endParaRPr lang="en-US" altLang="zh-CN" sz="1800">
              <a:latin typeface="+mn-ea"/>
              <a:cs typeface="+mn-ea"/>
            </a:endParaRPr>
          </a:p>
          <a:p>
            <a:pPr algn="l">
              <a:buClrTx/>
              <a:buSzTx/>
              <a:buNone/>
            </a:pPr>
            <a:r>
              <a:rPr lang="en-US" altLang="zh-CN" sz="1800">
                <a:latin typeface="+mn-ea"/>
                <a:cs typeface="+mn-ea"/>
              </a:rPr>
              <a:t>《固定资产盘盈（盘亏）申请表》，资产管理员汇总后，计划财务与资产管理处（资产管理中心）</a:t>
            </a:r>
            <a:endParaRPr lang="en-US" altLang="zh-CN" sz="1800">
              <a:latin typeface="+mn-ea"/>
              <a:cs typeface="+mn-ea"/>
            </a:endParaRPr>
          </a:p>
          <a:p>
            <a:pPr algn="l"/>
            <a:endParaRPr lang="zh-CN" altLang="en-US" sz="1800">
              <a:latin typeface="+mn-ea"/>
              <a:cs typeface="+mn-ea"/>
            </a:endParaRPr>
          </a:p>
          <a:p>
            <a:pPr algn="l"/>
            <a:r>
              <a:rPr lang="en-US" altLang="zh-CN" sz="1800">
                <a:latin typeface="+mn-ea"/>
                <a:cs typeface="+mn-ea"/>
              </a:rPr>
              <a:t>3.</a:t>
            </a:r>
            <a:r>
              <a:rPr lang="zh-CN" altLang="en-US" sz="1800">
                <a:latin typeface="+mn-ea"/>
                <a:cs typeface="+mn-ea"/>
              </a:rPr>
              <a:t>资产清查过程中，出现使用地点、</a:t>
            </a:r>
            <a:r>
              <a:rPr lang="zh-CN" altLang="en-US" sz="1800">
                <a:latin typeface="+mn-ea"/>
                <a:cs typeface="+mn-ea"/>
              </a:rPr>
              <a:t>实际使用人与系统不一致时，及时做</a:t>
            </a:r>
            <a:r>
              <a:rPr lang="zh-CN" altLang="en-US" sz="1800">
                <a:latin typeface="+mn-ea"/>
                <a:cs typeface="+mn-ea"/>
              </a:rPr>
              <a:t>变更</a:t>
            </a:r>
            <a:endParaRPr lang="zh-CN" altLang="en-US" sz="1800">
              <a:latin typeface="+mn-ea"/>
              <a:cs typeface="+mn-ea"/>
            </a:endParaRPr>
          </a:p>
          <a:p>
            <a:pPr algn="l"/>
            <a:endParaRPr lang="zh-CN" altLang="en-US" sz="1800">
              <a:latin typeface="+mn-ea"/>
              <a:cs typeface="+mn-ea"/>
            </a:endParaRPr>
          </a:p>
          <a:p>
            <a:pPr algn="l"/>
            <a:r>
              <a:rPr lang="en-US" altLang="zh-CN" sz="1800">
                <a:latin typeface="+mn-ea"/>
                <a:cs typeface="+mn-ea"/>
              </a:rPr>
              <a:t>4.</a:t>
            </a:r>
            <a:r>
              <a:rPr lang="zh-CN" altLang="en-US" sz="1800">
                <a:latin typeface="+mn-ea"/>
                <a:cs typeface="+mn-ea"/>
              </a:rPr>
              <a:t>资产</a:t>
            </a:r>
            <a:r>
              <a:rPr lang="zh-CN" altLang="en-US" sz="1800">
                <a:latin typeface="+mn-ea"/>
                <a:cs typeface="+mn-ea"/>
              </a:rPr>
              <a:t>管理员排查、了解，记录有问题资产的来龙去脉</a:t>
            </a:r>
            <a:endParaRPr lang="zh-CN" altLang="en-US" sz="1800">
              <a:latin typeface="+mn-ea"/>
              <a:cs typeface="+mn-ea"/>
            </a:endParaRPr>
          </a:p>
          <a:p>
            <a:pPr algn="l"/>
            <a:endParaRPr lang="zh-CN" altLang="en-US" sz="1800">
              <a:latin typeface="+mn-ea"/>
              <a:cs typeface="+mn-ea"/>
            </a:endParaRPr>
          </a:p>
          <a:p>
            <a:pPr algn="l"/>
            <a:r>
              <a:rPr lang="en-US" altLang="zh-CN" sz="1800">
                <a:latin typeface="+mn-ea"/>
                <a:cs typeface="+mn-ea"/>
              </a:rPr>
              <a:t>5.</a:t>
            </a:r>
            <a:r>
              <a:rPr lang="zh-CN" altLang="en-US" sz="1800">
                <a:latin typeface="+mn-ea"/>
                <a:cs typeface="+mn-ea"/>
              </a:rPr>
              <a:t>盘点记录本单位闲置、待报废</a:t>
            </a:r>
            <a:r>
              <a:rPr lang="zh-CN" altLang="en-US" sz="1800">
                <a:latin typeface="+mn-ea"/>
                <a:cs typeface="+mn-ea"/>
              </a:rPr>
              <a:t>资产</a:t>
            </a:r>
            <a:endParaRPr lang="zh-CN" altLang="en-US" sz="1800">
              <a:latin typeface="+mn-ea"/>
              <a:cs typeface="+mn-ea"/>
            </a:endParaRPr>
          </a:p>
          <a:p>
            <a:pPr algn="l"/>
            <a:endParaRPr lang="zh-CN" altLang="en-US" sz="1800">
              <a:latin typeface="+mn-ea"/>
              <a:cs typeface="+mn-ea"/>
            </a:endParaRPr>
          </a:p>
          <a:p>
            <a:pPr algn="l"/>
            <a:r>
              <a:rPr lang="en-US" altLang="zh-CN" sz="1800">
                <a:latin typeface="+mn-ea"/>
                <a:cs typeface="+mn-ea"/>
              </a:rPr>
              <a:t>6.</a:t>
            </a:r>
            <a:r>
              <a:rPr lang="zh-CN" altLang="en-US" sz="1800">
                <a:latin typeface="+mn-ea"/>
                <a:cs typeface="+mn-ea"/>
              </a:rPr>
              <a:t>完善本部门资产标签粘贴</a:t>
            </a:r>
            <a:r>
              <a:rPr lang="zh-CN" altLang="en-US" sz="1800">
                <a:latin typeface="+mn-ea"/>
                <a:cs typeface="+mn-ea"/>
              </a:rPr>
              <a:t>情况</a:t>
            </a:r>
            <a:endParaRPr lang="zh-CN" altLang="en-US" sz="1800">
              <a:latin typeface="+mn-ea"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tags/tag1.xml><?xml version="1.0" encoding="utf-8"?>
<p:tagLst xmlns:p="http://schemas.openxmlformats.org/presentationml/2006/main">
  <p:tag name="commondata" val="eyJoZGlkIjoiNThhODhjOWM0NDc5OGQ2N2VmMGVjNDA4NmM3MDQzNDIifQ==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684</Words>
  <Application>WPS 演示</Application>
  <PresentationFormat>自定义</PresentationFormat>
  <Paragraphs>63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思源黑体</vt:lpstr>
      <vt:lpstr>黑体</vt:lpstr>
      <vt:lpstr>Arial Unicode MS</vt:lpstr>
      <vt:lpstr>Calibri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</Company>
  <LinksUpToDate>false</LinksUpToDate>
  <SharedDoc>false</SharedDoc>
  <HyperlinksChanged>false</HyperlinksChanged>
  <AppVersion>14.0000</AppVersion>
  <Manager>第一PPT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采购年中总结</dc:title>
  <dc:creator>第一PPT，www.1ppt.com</dc:creator>
  <cp:keywords>www.1ppt.com</cp:keywords>
  <dc:description>第一PPT</dc:description>
  <cp:lastModifiedBy>大胆爱蹦蹦</cp:lastModifiedBy>
  <cp:revision>89</cp:revision>
  <dcterms:created xsi:type="dcterms:W3CDTF">2021-06-02T13:44:00Z</dcterms:created>
  <dcterms:modified xsi:type="dcterms:W3CDTF">2024-11-08T08:13:08Z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6964B8AF834042AB83FC941EDA9D0D10_12</vt:lpwstr>
  </property>
  <property fmtid="{D5CDD505-2E9C-101B-9397-08002B2CF9AE}" pid="3" name="KSOProductBuildVer">
    <vt:lpwstr>2052-12.1.0.18608</vt:lpwstr>
  </property>
</Properties>
</file>