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314" r:id="rId4"/>
    <p:sldId id="315" r:id="rId5"/>
    <p:sldId id="282" r:id="rId6"/>
    <p:sldId id="261" r:id="rId7"/>
    <p:sldId id="321" r:id="rId8"/>
    <p:sldId id="283" r:id="rId9"/>
    <p:sldId id="292" r:id="rId10"/>
    <p:sldId id="322" r:id="rId11"/>
    <p:sldId id="316" r:id="rId12"/>
    <p:sldId id="317" r:id="rId13"/>
    <p:sldId id="298" r:id="rId14"/>
    <p:sldId id="299" r:id="rId15"/>
    <p:sldId id="290" r:id="rId16"/>
    <p:sldId id="338" r:id="rId17"/>
    <p:sldId id="296" r:id="rId18"/>
    <p:sldId id="318" r:id="rId19"/>
    <p:sldId id="297" r:id="rId20"/>
    <p:sldId id="319" r:id="rId21"/>
    <p:sldId id="320" r:id="rId22"/>
    <p:sldId id="313" r:id="rId23"/>
    <p:sldId id="310" r:id="rId24"/>
  </p:sldIdLst>
  <p:sldSz cx="9144000" cy="6858000" type="screen4x3"/>
  <p:notesSz cx="6858000" cy="9144000"/>
  <p:defaultTextStyle>
    <a:defPPr>
      <a:defRPr lang="en-US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0000FF"/>
    <a:srgbClr val="B06D2A"/>
    <a:srgbClr val="0F05DB"/>
    <a:srgbClr val="FF3300"/>
    <a:srgbClr val="2B166E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34588"/>
    <p:restoredTop sz="86414"/>
  </p:normalViewPr>
  <p:slideViewPr>
    <p:cSldViewPr showGuides="1">
      <p:cViewPr varScale="1">
        <p:scale>
          <a:sx n="106" d="100"/>
          <a:sy n="106" d="100"/>
        </p:scale>
        <p:origin x="2208" y="108"/>
      </p:cViewPr>
      <p:guideLst>
        <p:guide orient="horz" pos="2182"/>
        <p:guide pos="27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3115" descr="55108"/>
          <p:cNvPicPr>
            <a:picLocks noChangeAspect="1"/>
          </p:cNvPicPr>
          <p:nvPr/>
        </p:nvPicPr>
        <p:blipFill>
          <a:blip r:embed="rId3"/>
          <a:srcRect r="20380" b="20709"/>
          <a:stretch>
            <a:fillRect/>
          </a:stretch>
        </p:blipFill>
        <p:spPr>
          <a:xfrm>
            <a:off x="0" y="3132138"/>
            <a:ext cx="2268538" cy="3725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矩形 3116"/>
          <p:cNvSpPr/>
          <p:nvPr/>
        </p:nvSpPr>
        <p:spPr>
          <a:xfrm>
            <a:off x="0" y="0"/>
            <a:ext cx="2268538" cy="314166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45240D"/>
              </a:gs>
            </a:gsLst>
            <a:lin ang="5400000" scaled="1"/>
            <a:tileRect/>
          </a:gradFill>
          <a:ln w="9525">
            <a:noFill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2052" name="文本框 3117"/>
          <p:cNvSpPr txBox="1"/>
          <p:nvPr/>
        </p:nvSpPr>
        <p:spPr>
          <a:xfrm>
            <a:off x="339725" y="365125"/>
            <a:ext cx="1108075" cy="7016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Company</a:t>
            </a:r>
            <a:endParaRPr lang="en-US" altLang="zh-CN" sz="16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indent="0" algn="ctr"/>
            <a:r>
              <a:rPr lang="en-US" altLang="zh-CN" sz="24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LOGO</a:t>
            </a: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2266950" y="3143250"/>
            <a:ext cx="6877050" cy="742950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 anchor="ctr"/>
          <a:lstStyle>
            <a:lvl1pPr lvl="0">
              <a:defRPr sz="4800" kern="1200"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2276475" y="4419600"/>
            <a:ext cx="6334125" cy="533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>
              <a:buNone/>
              <a:defRPr kern="1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lvl="1" indent="-457200" algn="ctr">
              <a:buNone/>
              <a:defRPr kern="12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914400" lvl="2" indent="-914400" algn="ctr">
              <a:buNone/>
              <a:defRPr kern="12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371600" lvl="3" indent="-1371600" algn="ctr">
              <a:buNone/>
              <a:defRPr kern="12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1828800" lvl="4" indent="-1828800" algn="ctr">
              <a:buNone/>
              <a:defRPr kern="1200">
                <a:solidFill>
                  <a:schemeClr val="bg1"/>
                </a:solidFill>
                <a:latin typeface="Arial" panose="020B0604020202020204" pitchFamily="34" charset="0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  <p:hf sldNum="0"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72300" y="274638"/>
            <a:ext cx="2171700" cy="6049962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389204" cy="6049962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69842" cy="48768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93158" y="1447800"/>
            <a:ext cx="4069842" cy="48768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3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1068"/>
          <p:cNvSpPr/>
          <p:nvPr/>
        </p:nvSpPr>
        <p:spPr>
          <a:xfrm>
            <a:off x="0" y="6453188"/>
            <a:ext cx="9144000" cy="404812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027" name="图片 1066" descr="e_12p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1125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8" name="矩形 1067"/>
          <p:cNvSpPr/>
          <p:nvPr/>
        </p:nvSpPr>
        <p:spPr>
          <a:xfrm>
            <a:off x="0" y="1125538"/>
            <a:ext cx="9144000" cy="71437"/>
          </a:xfrm>
          <a:prstGeom prst="rect">
            <a:avLst/>
          </a:prstGeom>
          <a:solidFill>
            <a:schemeClr val="folHlink"/>
          </a:solidFill>
          <a:ln w="9525">
            <a:noFill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029" name="文本占位符 1026"/>
          <p:cNvSpPr>
            <a:spLocks noGrp="1"/>
          </p:cNvSpPr>
          <p:nvPr>
            <p:ph type="body"/>
          </p:nvPr>
        </p:nvSpPr>
        <p:spPr>
          <a:xfrm>
            <a:off x="457200" y="1447800"/>
            <a:ext cx="8305800" cy="4876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5867400" y="6486525"/>
            <a:ext cx="2895600" cy="2984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200" b="1">
                <a:solidFill>
                  <a:schemeClr val="bg1"/>
                </a:solidFill>
                <a:ea typeface="宋体" panose="02010600030101010101" pitchFamily="2" charset="-122"/>
              </a:defRPr>
            </a:lvl1pPr>
          </a:lstStyle>
          <a:p>
            <a:pPr lvl="0" fontAlgn="base"/>
            <a:r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Company Logo</a:t>
            </a:r>
            <a:endParaRPr lang="en-US" altLang="zh-CN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09600" y="6480175"/>
            <a:ext cx="1295400" cy="2921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Verdana" panose="020B060403050404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1032" name="标题 1025"/>
          <p:cNvSpPr>
            <a:spLocks noGrp="1"/>
          </p:cNvSpPr>
          <p:nvPr>
            <p:ph type="title"/>
          </p:nvPr>
        </p:nvSpPr>
        <p:spPr>
          <a:xfrm>
            <a:off x="2514600" y="274638"/>
            <a:ext cx="6629400" cy="56356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000" b="1" i="0" u="none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i="0" u="none" kern="1200" baseline="0">
          <a:solidFill>
            <a:schemeClr val="accent2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•"/>
        <a:defRPr sz="2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Wingdings" panose="05000000000000000000" pitchFamily="2" charset="2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://10.130.4.219/csm/login" TargetMode="Externa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标题 2049"/>
          <p:cNvSpPr>
            <a:spLocks noGrp="1"/>
          </p:cNvSpPr>
          <p:nvPr>
            <p:ph type="ctrTitle"/>
          </p:nvPr>
        </p:nvSpPr>
        <p:spPr>
          <a:xfrm>
            <a:off x="2266950" y="2565400"/>
            <a:ext cx="6877050" cy="1511300"/>
          </a:xfrm>
        </p:spPr>
        <p:txBody>
          <a:bodyPr anchor="ctr"/>
          <a:lstStyle/>
          <a:p>
            <a:pPr algn="ctr" defTabSz="914400">
              <a:buNone/>
            </a:pPr>
            <a:r>
              <a:rPr lang="zh-CN" altLang="en-US" sz="3600" kern="1200" baseline="0" dirty="0">
                <a:latin typeface="+mj-lt"/>
                <a:ea typeface="隶书" panose="02010509060101010101" pitchFamily="49" charset="-122"/>
                <a:cs typeface="+mj-cs"/>
              </a:rPr>
              <a:t>杭州电子科技大学信息工程学院</a:t>
            </a:r>
            <a:br>
              <a:rPr lang="zh-CN" altLang="en-US" sz="3600" kern="1200" baseline="0" dirty="0">
                <a:latin typeface="+mj-lt"/>
                <a:ea typeface="隶书" panose="02010509060101010101" pitchFamily="49" charset="-122"/>
                <a:cs typeface="+mj-cs"/>
              </a:rPr>
            </a:br>
            <a:r>
              <a:rPr lang="zh-CN" altLang="en-US" sz="3600" kern="1200" baseline="0" dirty="0">
                <a:latin typeface="+mj-lt"/>
                <a:ea typeface="隶书" panose="02010509060101010101" pitchFamily="49" charset="-122"/>
                <a:cs typeface="+mj-cs"/>
              </a:rPr>
              <a:t>学生网上选课指南</a:t>
            </a:r>
            <a:endParaRPr lang="en-US" altLang="zh-CN" sz="3600" kern="1200" baseline="0" dirty="0">
              <a:latin typeface="+mj-lt"/>
              <a:ea typeface="隶书" panose="02010509060101010101" pitchFamily="49" charset="-122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标题 10240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451725" cy="563563"/>
          </a:xfrm>
        </p:spPr>
        <p:txBody>
          <a:bodyPr anchor="ctr"/>
          <a:lstStyle/>
          <a:p>
            <a:pPr algn="ctr"/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公选课网上选课操作流程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362" name="文本占位符 102402"/>
          <p:cNvSpPr>
            <a:spLocks noGrp="1"/>
          </p:cNvSpPr>
          <p:nvPr>
            <p:ph idx="1"/>
          </p:nvPr>
        </p:nvSpPr>
        <p:spPr>
          <a:xfrm>
            <a:off x="539750" y="1670050"/>
            <a:ext cx="8424863" cy="4711700"/>
          </a:xfrm>
        </p:spPr>
        <p:txBody>
          <a:bodyPr anchor="t"/>
          <a:lstStyle/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公选课选课操作步骤</a:t>
            </a:r>
            <a:endParaRPr lang="zh-CN" altLang="en-US" dirty="0">
              <a:solidFill>
                <a:schemeClr val="accent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）网上选课</a:t>
            </a:r>
            <a:endParaRPr lang="zh-CN" altLang="en-US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）公选课选课</a:t>
            </a:r>
            <a:endParaRPr lang="zh-CN" altLang="en-US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）切换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tab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页面，分为校公选课、英语选修、创新创业教育实践课程</a:t>
            </a:r>
            <a:endParaRPr lang="en-US" altLang="zh-CN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）勾选点击“所要选的教学班”，输入验证码，点击选定课程</a:t>
            </a:r>
            <a:endParaRPr lang="en-US" altLang="zh-CN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）弹窗提示选课完成选课成功，完成选课</a:t>
            </a:r>
            <a:endParaRPr lang="zh-CN" altLang="en-US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B06D2A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solidFill>
                  <a:srgbClr val="B06D2A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altLang="en-US" sz="2000" dirty="0">
                <a:solidFill>
                  <a:srgbClr val="B06D2A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）选课是否成功，需要到 “已选课程”和个人课表进行查看。</a:t>
            </a:r>
            <a:endParaRPr lang="zh-CN" altLang="en-US" sz="2000" dirty="0">
              <a:solidFill>
                <a:srgbClr val="B06D2A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363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 dirty="0">
                <a:solidFill>
                  <a:schemeClr val="bg1"/>
                </a:solidFill>
              </a:rPr>
              <a:t>Company Logo</a:t>
            </a:r>
            <a:endParaRPr lang="en-US" altLang="zh-CN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标题 102401"/>
          <p:cNvSpPr>
            <a:spLocks noGrp="1"/>
          </p:cNvSpPr>
          <p:nvPr>
            <p:ph type="title"/>
          </p:nvPr>
        </p:nvSpPr>
        <p:spPr>
          <a:xfrm>
            <a:off x="971600" y="292683"/>
            <a:ext cx="7451725" cy="563563"/>
          </a:xfrm>
        </p:spPr>
        <p:txBody>
          <a:bodyPr anchor="ctr"/>
          <a:lstStyle/>
          <a:p>
            <a:pPr algn="ctr"/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公选课选课操作流程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363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 dirty="0">
                <a:solidFill>
                  <a:schemeClr val="bg1"/>
                </a:solidFill>
              </a:rPr>
              <a:t>Company Logo</a:t>
            </a:r>
            <a:endParaRPr lang="en-US" altLang="zh-CN" sz="1200" b="1" dirty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3528" y="5648564"/>
            <a:ext cx="6393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路径：网上选课</a:t>
            </a:r>
            <a:r>
              <a:rPr lang="en-US" altLang="zh-CN" dirty="0">
                <a:solidFill>
                  <a:srgbClr val="FF0000"/>
                </a:solidFill>
              </a:rPr>
              <a:t>-</a:t>
            </a:r>
            <a:r>
              <a:rPr lang="zh-CN" altLang="en-US" dirty="0">
                <a:solidFill>
                  <a:srgbClr val="FF0000"/>
                </a:solidFill>
              </a:rPr>
              <a:t>公选课选课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500" y="1316164"/>
            <a:ext cx="8763000" cy="42256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06497"/>
          <p:cNvSpPr>
            <a:spLocks noGrp="1"/>
          </p:cNvSpPr>
          <p:nvPr>
            <p:ph type="title"/>
          </p:nvPr>
        </p:nvSpPr>
        <p:spPr>
          <a:xfrm>
            <a:off x="1259632" y="218260"/>
            <a:ext cx="6913563" cy="563563"/>
          </a:xfrm>
        </p:spPr>
        <p:txBody>
          <a:bodyPr anchor="ctr"/>
          <a:lstStyle/>
          <a:p>
            <a:pPr algn="ctr"/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跨专业选课网上选课操作流程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410" name="文本占位符 106498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143536"/>
          </a:xfrm>
        </p:spPr>
        <p:txBody>
          <a:bodyPr anchor="t"/>
          <a:lstStyle/>
          <a:p>
            <a:pPr marL="0" indent="0">
              <a:lnSpc>
                <a:spcPct val="80000"/>
              </a:lnSpc>
            </a:pPr>
            <a:r>
              <a:rPr lang="zh-CN" altLang="en-US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跨专业选课的操作步骤</a:t>
            </a:r>
            <a:r>
              <a:rPr lang="zh-CN" altLang="en-US" sz="1400" dirty="0">
                <a:ea typeface="宋体" panose="02010600030101010101" pitchFamily="2" charset="-122"/>
              </a:rPr>
              <a:t>            </a:t>
            </a:r>
            <a:endParaRPr lang="zh-CN" altLang="en-US" sz="1400" dirty="0">
              <a:ea typeface="宋体" panose="0201060003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600" dirty="0">
                <a:ea typeface="宋体" panose="02010600030101010101" pitchFamily="2" charset="-122"/>
              </a:rPr>
              <a:t>        </a:t>
            </a:r>
            <a:r>
              <a:rPr lang="zh-CN" altLang="en-US" sz="1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对于培养方案里的课程有修改，或者重修课程有变化而不能在</a:t>
            </a:r>
            <a:r>
              <a:rPr lang="en-US" altLang="zh-CN" sz="1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sz="1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重修选课</a:t>
            </a:r>
            <a:r>
              <a:rPr lang="en-US" altLang="zh-CN" sz="1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  <a:r>
              <a:rPr lang="zh-CN" altLang="en-US" sz="1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功能里查到重修课程的学生，可以通过跨专业选课选修其它专业或年级的课程。（</a:t>
            </a:r>
            <a:r>
              <a:rPr lang="zh-CN" altLang="en-US" sz="16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此功能在大三和大四学生第一轮选课的第一阶段对所有课程都放开，之后只能在此功能下选择可选可退的课程</a:t>
            </a:r>
            <a:r>
              <a:rPr lang="zh-CN" altLang="en-US" sz="16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sz="16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）网上选课</a:t>
            </a:r>
            <a:endParaRPr lang="zh-CN" altLang="en-US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）选跨专业选课</a:t>
            </a:r>
            <a:endParaRPr lang="zh-CN" altLang="en-US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）查询条件里输入课程名称或课程代码进行查询</a:t>
            </a:r>
            <a:endParaRPr lang="zh-CN" altLang="en-US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）勾选点击“所要选的教学班”，输入验证码，点击选定课程</a:t>
            </a:r>
            <a:endParaRPr lang="en-US" altLang="zh-CN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</a:t>
            </a:r>
            <a:r>
              <a:rPr lang="zh-CN" altLang="en-US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）页面弹窗提示选课成功，即完成选课。</a:t>
            </a:r>
            <a:endParaRPr lang="en-US" altLang="zh-CN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0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2000" dirty="0">
                <a:solidFill>
                  <a:srgbClr val="B06D2A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(6</a:t>
            </a:r>
            <a:r>
              <a:rPr lang="zh-CN" altLang="en-US" sz="2000" dirty="0">
                <a:solidFill>
                  <a:srgbClr val="B06D2A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）选课是否成功，需要到 “已选课程”和个人课表进行查看。</a:t>
            </a:r>
            <a:endParaRPr lang="zh-CN" altLang="en-US" sz="2000" dirty="0">
              <a:solidFill>
                <a:srgbClr val="B06D2A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endParaRPr lang="zh-CN" altLang="en-US" sz="1800" dirty="0"/>
          </a:p>
          <a:p>
            <a:pPr marL="0" indent="0" algn="just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73471B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11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 dirty="0">
                <a:solidFill>
                  <a:schemeClr val="bg1"/>
                </a:solidFill>
              </a:rPr>
              <a:t>Company Logo</a:t>
            </a:r>
            <a:endParaRPr lang="en-US" altLang="zh-CN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07521"/>
          <p:cNvSpPr>
            <a:spLocks noGrp="1"/>
          </p:cNvSpPr>
          <p:nvPr>
            <p:ph type="title"/>
          </p:nvPr>
        </p:nvSpPr>
        <p:spPr>
          <a:xfrm>
            <a:off x="1763688" y="223266"/>
            <a:ext cx="6629400" cy="563562"/>
          </a:xfrm>
        </p:spPr>
        <p:txBody>
          <a:bodyPr anchor="ctr"/>
          <a:lstStyle/>
          <a:p>
            <a:pPr algn="ctr"/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跨专业选课网上选课操作界面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435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9141" y="5640282"/>
            <a:ext cx="3169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路径：网上选课</a:t>
            </a:r>
            <a:r>
              <a:rPr lang="en-US" altLang="zh-CN" dirty="0">
                <a:solidFill>
                  <a:srgbClr val="FF0000"/>
                </a:solidFill>
              </a:rPr>
              <a:t>-</a:t>
            </a:r>
            <a:r>
              <a:rPr lang="zh-CN" altLang="en-US" dirty="0">
                <a:solidFill>
                  <a:srgbClr val="FF0000"/>
                </a:solidFill>
              </a:rPr>
              <a:t>跨专业选课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780" y="1308944"/>
            <a:ext cx="8532440" cy="422375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98305"/>
          <p:cNvSpPr>
            <a:spLocks noGrp="1"/>
          </p:cNvSpPr>
          <p:nvPr>
            <p:ph type="title"/>
          </p:nvPr>
        </p:nvSpPr>
        <p:spPr>
          <a:xfrm>
            <a:off x="1182439" y="260648"/>
            <a:ext cx="7561263" cy="563563"/>
          </a:xfrm>
        </p:spPr>
        <p:txBody>
          <a:bodyPr anchor="ctr"/>
          <a:lstStyle/>
          <a:p>
            <a:pPr algn="ctr"/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重修课程网上选课操作流程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314" name="文本占位符 98306"/>
          <p:cNvSpPr>
            <a:spLocks noGrp="1"/>
          </p:cNvSpPr>
          <p:nvPr>
            <p:ph idx="1"/>
          </p:nvPr>
        </p:nvSpPr>
        <p:spPr>
          <a:xfrm>
            <a:off x="468313" y="1341438"/>
            <a:ext cx="7993062" cy="5040312"/>
          </a:xfrm>
        </p:spPr>
        <p:txBody>
          <a:bodyPr anchor="t"/>
          <a:lstStyle/>
          <a:p>
            <a:pPr marL="0" indent="0">
              <a:lnSpc>
                <a:spcPct val="80000"/>
              </a:lnSpc>
            </a:pPr>
            <a:r>
              <a:rPr lang="zh-CN" altLang="en-US" sz="3200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重修选课操作步骤</a:t>
            </a:r>
            <a:endParaRPr lang="zh-CN" altLang="en-US" sz="3200" dirty="0">
              <a:solidFill>
                <a:schemeClr val="accent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indent="0" algn="just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）网上选课</a:t>
            </a:r>
            <a:endParaRPr lang="zh-CN" altLang="en-US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indent="0" algn="just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）重修选课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-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可切换单开班或跟班选课</a:t>
            </a:r>
            <a:endParaRPr lang="en-US" altLang="zh-CN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indent="0" algn="just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）勾选点击“所要选的教学班”，输入验证码，点击选定课程，即完成。</a:t>
            </a:r>
            <a:endParaRPr lang="en-US" altLang="zh-CN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indent="0" algn="just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温馨提示：此功能仅限课程没有通过的学生选课，若课程改名了不能在此功能选课，需要在跨年级跨专业功能里选课或者提交</a:t>
            </a:r>
            <a:r>
              <a:rPr lang="en-US" altLang="zh-CN" sz="20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“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退补选课申请”，由所在学院教学秘书处理。期末考试通过后还要到教务处办理课程替代。</a:t>
            </a:r>
            <a:endParaRPr lang="en-US" altLang="zh-CN" sz="20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0" indent="0" algn="just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315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99329"/>
          <p:cNvSpPr>
            <a:spLocks noGrp="1"/>
          </p:cNvSpPr>
          <p:nvPr>
            <p:ph type="title"/>
          </p:nvPr>
        </p:nvSpPr>
        <p:spPr>
          <a:xfrm>
            <a:off x="1763688" y="260648"/>
            <a:ext cx="6629400" cy="563562"/>
          </a:xfrm>
        </p:spPr>
        <p:txBody>
          <a:bodyPr anchor="ctr"/>
          <a:lstStyle/>
          <a:p>
            <a:pPr algn="ctr"/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重修课网上选课操作界面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340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9512" y="558924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路径：网上选课</a:t>
            </a:r>
            <a:r>
              <a:rPr lang="en-US" altLang="zh-CN" dirty="0">
                <a:solidFill>
                  <a:srgbClr val="FF0000"/>
                </a:solidFill>
              </a:rPr>
              <a:t>-</a:t>
            </a:r>
            <a:r>
              <a:rPr lang="zh-CN" altLang="en-US" dirty="0">
                <a:solidFill>
                  <a:srgbClr val="FF0000"/>
                </a:solidFill>
              </a:rPr>
              <a:t>重修课选课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650" y="1634490"/>
            <a:ext cx="8550275" cy="38728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标题 104449"/>
          <p:cNvSpPr>
            <a:spLocks noGrp="1"/>
          </p:cNvSpPr>
          <p:nvPr>
            <p:ph type="title"/>
          </p:nvPr>
        </p:nvSpPr>
        <p:spPr>
          <a:xfrm>
            <a:off x="2267744" y="255588"/>
            <a:ext cx="6629400" cy="563562"/>
          </a:xfrm>
        </p:spPr>
        <p:txBody>
          <a:bodyPr anchor="ctr"/>
          <a:lstStyle/>
          <a:p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学生网上选课退选操作流程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458" name="文本占位符 104450"/>
          <p:cNvSpPr>
            <a:spLocks noGrp="1"/>
          </p:cNvSpPr>
          <p:nvPr>
            <p:ph type="body" sz="half" idx="1"/>
          </p:nvPr>
        </p:nvSpPr>
        <p:spPr>
          <a:xfrm>
            <a:off x="457200" y="1447800"/>
            <a:ext cx="8218488" cy="3781425"/>
          </a:xfrm>
        </p:spPr>
        <p:txBody>
          <a:bodyPr anchor="t"/>
          <a:lstStyle/>
          <a:p>
            <a:r>
              <a:rPr lang="zh-CN" altLang="en-US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课程退选操作步骤</a:t>
            </a:r>
            <a:endParaRPr lang="zh-CN" altLang="en-US" dirty="0">
              <a:solidFill>
                <a:schemeClr val="accent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just">
              <a:lnSpc>
                <a:spcPct val="130000"/>
              </a:lnSpc>
              <a:spcBef>
                <a:spcPct val="60000"/>
              </a:spcBef>
              <a:buNone/>
            </a:pP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）网上选课</a:t>
            </a:r>
            <a:endParaRPr lang="en-US" altLang="zh-CN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just">
              <a:lnSpc>
                <a:spcPct val="130000"/>
              </a:lnSpc>
              <a:spcBef>
                <a:spcPct val="60000"/>
              </a:spcBef>
              <a:buNone/>
            </a:pP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）已选课程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-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可切换各个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tab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栏，可以查看各个模块的已选课程，对某个课程进行退选，弹窗点击确定，即退选成功。</a:t>
            </a:r>
            <a:endParaRPr lang="zh-CN" altLang="en-US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460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标题 104449"/>
          <p:cNvSpPr>
            <a:spLocks noGrp="1"/>
          </p:cNvSpPr>
          <p:nvPr>
            <p:ph type="title"/>
          </p:nvPr>
        </p:nvSpPr>
        <p:spPr>
          <a:xfrm>
            <a:off x="2131690" y="209293"/>
            <a:ext cx="6629400" cy="563562"/>
          </a:xfrm>
        </p:spPr>
        <p:txBody>
          <a:bodyPr anchor="ctr"/>
          <a:lstStyle/>
          <a:p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学生网上选课退选操作流程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460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9512" y="5855299"/>
            <a:ext cx="6005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路径：网上选课</a:t>
            </a:r>
            <a:r>
              <a:rPr lang="en-US" altLang="zh-CN" dirty="0">
                <a:solidFill>
                  <a:srgbClr val="FF0000"/>
                </a:solidFill>
              </a:rPr>
              <a:t>-</a:t>
            </a:r>
            <a:r>
              <a:rPr lang="zh-CN" altLang="en-US" dirty="0">
                <a:solidFill>
                  <a:srgbClr val="FF0000"/>
                </a:solidFill>
              </a:rPr>
              <a:t>已选课程</a:t>
            </a:r>
            <a:r>
              <a:rPr lang="en-US" altLang="zh-CN" dirty="0">
                <a:solidFill>
                  <a:srgbClr val="FF0000"/>
                </a:solidFill>
              </a:rPr>
              <a:t>-</a:t>
            </a:r>
            <a:r>
              <a:rPr lang="zh-CN" altLang="en-US" dirty="0">
                <a:solidFill>
                  <a:srgbClr val="FF0000"/>
                </a:solidFill>
              </a:rPr>
              <a:t>点击退选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8" y="1268760"/>
            <a:ext cx="9024943" cy="44555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标题 105473"/>
          <p:cNvSpPr>
            <a:spLocks noGrp="1"/>
          </p:cNvSpPr>
          <p:nvPr>
            <p:ph type="title"/>
          </p:nvPr>
        </p:nvSpPr>
        <p:spPr>
          <a:xfrm>
            <a:off x="2108324" y="260648"/>
            <a:ext cx="6629400" cy="563562"/>
          </a:xfrm>
        </p:spPr>
        <p:txBody>
          <a:bodyPr anchor="ctr"/>
          <a:lstStyle/>
          <a:p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学生网上选课查询操作流程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482" name="文本占位符 105474"/>
          <p:cNvSpPr>
            <a:spLocks noGrp="1"/>
          </p:cNvSpPr>
          <p:nvPr>
            <p:ph type="body" sz="half" idx="1"/>
          </p:nvPr>
        </p:nvSpPr>
        <p:spPr>
          <a:xfrm>
            <a:off x="457200" y="1447800"/>
            <a:ext cx="8075613" cy="3925888"/>
          </a:xfrm>
        </p:spPr>
        <p:txBody>
          <a:bodyPr anchor="t"/>
          <a:lstStyle/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选课查询操作步骤</a:t>
            </a:r>
            <a:endParaRPr lang="zh-CN" altLang="en-US" dirty="0">
              <a:solidFill>
                <a:schemeClr val="accent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buNone/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）网上选课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-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已选课程</a:t>
            </a:r>
            <a:endParaRPr lang="zh-CN" altLang="en-US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just">
              <a:lnSpc>
                <a:spcPct val="180000"/>
              </a:lnSpc>
              <a:spcBef>
                <a:spcPct val="0"/>
              </a:spcBef>
              <a:buNone/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）核实所选的普通理论课及实验课、体育课、重修课、全校性公选课</a:t>
            </a:r>
            <a:endParaRPr lang="zh-CN" altLang="en-US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algn="just">
              <a:lnSpc>
                <a:spcPct val="180000"/>
              </a:lnSpc>
              <a:spcBef>
                <a:spcPct val="0"/>
              </a:spcBef>
              <a:buNone/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）确认无误后关闭窗口。</a:t>
            </a:r>
            <a:endParaRPr lang="zh-CN" altLang="en-US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484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标题 105473"/>
          <p:cNvSpPr>
            <a:spLocks noGrp="1"/>
          </p:cNvSpPr>
          <p:nvPr>
            <p:ph type="title"/>
          </p:nvPr>
        </p:nvSpPr>
        <p:spPr>
          <a:xfrm>
            <a:off x="2051720" y="217002"/>
            <a:ext cx="6629400" cy="563562"/>
          </a:xfrm>
        </p:spPr>
        <p:txBody>
          <a:bodyPr anchor="ctr"/>
          <a:lstStyle/>
          <a:p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学生网上选课查询操作流程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484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89653"/>
            <a:ext cx="9144000" cy="44786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文本占位符 89090"/>
          <p:cNvSpPr>
            <a:spLocks noGrp="1"/>
          </p:cNvSpPr>
          <p:nvPr>
            <p:ph idx="1"/>
          </p:nvPr>
        </p:nvSpPr>
        <p:spPr>
          <a:xfrm>
            <a:off x="395536" y="2000240"/>
            <a:ext cx="8367464" cy="3214710"/>
          </a:xfrm>
        </p:spPr>
        <p:txBody>
          <a:bodyPr anchor="t"/>
          <a:lstStyle/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  </a:t>
            </a:r>
            <a:endParaRPr lang="en-US" altLang="zh-CN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en-US" altLang="zh-CN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098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1520" y="141277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注意事项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5536" y="2060848"/>
            <a:ext cx="8367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、选课前请务必在电脑端下载</a:t>
            </a:r>
            <a:r>
              <a:rPr lang="en-US" altLang="zh-CN" dirty="0" err="1"/>
              <a:t>Micosoft</a:t>
            </a:r>
            <a:r>
              <a:rPr lang="en-US" altLang="zh-CN" dirty="0"/>
              <a:t> Edge </a:t>
            </a:r>
            <a:r>
              <a:rPr lang="zh-CN" altLang="en-US" dirty="0"/>
              <a:t>或者</a:t>
            </a:r>
            <a:r>
              <a:rPr lang="en-US" altLang="zh-CN" dirty="0"/>
              <a:t>Google Chrome </a:t>
            </a:r>
            <a:r>
              <a:rPr lang="zh-CN" altLang="en-US" dirty="0"/>
              <a:t>浏览器，其他浏览器可能出现不兼容的情况。不建议手机端选课。</a:t>
            </a: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1948" y="2868362"/>
            <a:ext cx="3063705" cy="6879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817119"/>
            <a:ext cx="1247619" cy="790476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53008" y="4054311"/>
            <a:ext cx="7992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</a:t>
            </a:r>
            <a:r>
              <a:rPr lang="zh-CN" altLang="en-US" dirty="0"/>
              <a:t>、</a:t>
            </a:r>
            <a:r>
              <a:rPr lang="zh-CN" altLang="en-US" dirty="0">
                <a:solidFill>
                  <a:schemeClr val="tx1"/>
                </a:solidFill>
              </a:rPr>
              <a:t>访问地址：</a:t>
            </a:r>
            <a:r>
              <a:rPr lang="en-US" altLang="zh-CN" dirty="0">
                <a:solidFill>
                  <a:schemeClr val="tx1"/>
                </a:solidFill>
                <a:hlinkClick r:id="rId3"/>
              </a:rPr>
              <a:t>http://10.130.4.219/csm/login</a:t>
            </a:r>
            <a:r>
              <a:rPr lang="en-US" altLang="zh-CN" dirty="0">
                <a:solidFill>
                  <a:schemeClr val="tx1"/>
                </a:solidFill>
              </a:rPr>
              <a:t>  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dirty="0">
                <a:solidFill>
                  <a:schemeClr val="tx1"/>
                </a:solidFill>
              </a:rPr>
              <a:t>用户名：学号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dirty="0">
                <a:solidFill>
                  <a:schemeClr val="tx1"/>
                </a:solidFill>
              </a:rPr>
              <a:t>默认密码：</a:t>
            </a:r>
            <a:r>
              <a:rPr lang="en-US" altLang="zh-CN" dirty="0" err="1">
                <a:solidFill>
                  <a:schemeClr val="tx1"/>
                </a:solidFill>
              </a:rPr>
              <a:t>Hziee</a:t>
            </a:r>
            <a:r>
              <a:rPr lang="en-US" altLang="zh-CN" dirty="0">
                <a:solidFill>
                  <a:schemeClr val="tx1"/>
                </a:solidFill>
              </a:rPr>
              <a:t>+</a:t>
            </a:r>
            <a:r>
              <a:rPr lang="zh-CN" altLang="en-US" dirty="0">
                <a:solidFill>
                  <a:schemeClr val="tx1"/>
                </a:solidFill>
              </a:rPr>
              <a:t>身份证后</a:t>
            </a:r>
            <a:r>
              <a:rPr lang="en-US" altLang="zh-CN" dirty="0">
                <a:solidFill>
                  <a:schemeClr val="tx1"/>
                </a:solidFill>
              </a:rPr>
              <a:t>6</a:t>
            </a:r>
            <a:r>
              <a:rPr lang="zh-CN" altLang="en-US" dirty="0">
                <a:solidFill>
                  <a:schemeClr val="tx1"/>
                </a:solidFill>
              </a:rPr>
              <a:t>位</a:t>
            </a:r>
            <a:r>
              <a:rPr lang="en-US" altLang="zh-CN" dirty="0">
                <a:solidFill>
                  <a:schemeClr val="tx1"/>
                </a:solidFill>
              </a:rPr>
              <a:t>+!@#   </a:t>
            </a:r>
            <a:r>
              <a:rPr lang="zh-CN" altLang="en-US" dirty="0">
                <a:solidFill>
                  <a:schemeClr val="tx1"/>
                </a:solidFill>
              </a:rPr>
              <a:t>建议收藏网址，并提前登录系统，确保用户名和密码能登录系统。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zh-CN" dirty="0">
                <a:solidFill>
                  <a:schemeClr val="tx1"/>
                </a:solidFill>
              </a:rPr>
              <a:t>特别提醒：外网访问教务系统需要</a:t>
            </a:r>
            <a:r>
              <a:rPr lang="zh-CN" altLang="en-US" dirty="0">
                <a:solidFill>
                  <a:schemeClr val="tx1"/>
                </a:solidFill>
              </a:rPr>
              <a:t>先</a:t>
            </a:r>
            <a:r>
              <a:rPr lang="zh-CN" altLang="zh-CN" dirty="0">
                <a:solidFill>
                  <a:schemeClr val="tx1"/>
                </a:solidFill>
              </a:rPr>
              <a:t>登录信工VPN</a:t>
            </a:r>
            <a:r>
              <a:rPr lang="zh-CN" altLang="en-US" dirty="0">
                <a:solidFill>
                  <a:schemeClr val="tx1"/>
                </a:solidFill>
              </a:rPr>
              <a:t>，再访问以上网址。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dirty="0">
                <a:solidFill>
                  <a:schemeClr val="tx1"/>
                </a:solidFill>
              </a:rPr>
              <a:t>备注：只有选课期间用这个地址，日常还是在智慧教务系统进行操作。</a:t>
            </a:r>
            <a:endParaRPr lang="en-US" altLang="zh-CN" dirty="0">
              <a:solidFill>
                <a:schemeClr val="tx1"/>
              </a:solidFill>
            </a:endParaRPr>
          </a:p>
          <a:p>
            <a:endParaRPr lang="en-US" altLang="zh-CN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标题 105473"/>
          <p:cNvSpPr>
            <a:spLocks noGrp="1"/>
          </p:cNvSpPr>
          <p:nvPr>
            <p:ph type="title"/>
          </p:nvPr>
        </p:nvSpPr>
        <p:spPr>
          <a:xfrm>
            <a:off x="2164482" y="260648"/>
            <a:ext cx="6629400" cy="563562"/>
          </a:xfrm>
        </p:spPr>
        <p:txBody>
          <a:bodyPr anchor="ctr"/>
          <a:lstStyle/>
          <a:p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退补选课申请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484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418" y="1340768"/>
            <a:ext cx="87484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buNone/>
            </a:pPr>
            <a:r>
              <a:rPr lang="zh-CN" altLang="zh-CN" sz="1800" kern="100" spc="0" dirty="0">
                <a:solidFill>
                  <a:schemeClr val="accent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所有必修类课程在选课期间若有特殊原因需要退改选，都需要提交审批流进行申请，由所在学院教学秘书处理。请务必在选课期间内完成选课，逾期不予办理退、补选课</a:t>
            </a:r>
            <a:r>
              <a:rPr lang="zh-CN" altLang="zh-CN" sz="1800" kern="100" spc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en-US" altLang="zh-CN" sz="1800" kern="100" spc="0" dirty="0">
              <a:solidFill>
                <a:srgbClr val="333333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zh-CN" altLang="en-US" kern="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操作路径：</a:t>
            </a:r>
            <a:endParaRPr lang="en-US" altLang="zh-CN" kern="1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n-US" altLang="zh-CN" sz="1800" kern="100" spc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PC-</a:t>
            </a:r>
            <a:r>
              <a:rPr lang="zh-CN" altLang="zh-CN" sz="1800" kern="100" spc="0" dirty="0">
                <a:solidFill>
                  <a:srgbClr val="333333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选课申请</a:t>
            </a:r>
            <a:r>
              <a:rPr lang="en-US" altLang="zh-CN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-</a:t>
            </a:r>
            <a:r>
              <a:rPr lang="zh-CN" altLang="en-US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退补选课申请</a:t>
            </a:r>
            <a:endParaRPr lang="en-US" altLang="zh-CN" kern="10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zh-CN" altLang="en-US" sz="1400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钉钉端</a:t>
            </a:r>
            <a:r>
              <a:rPr lang="en-US" altLang="zh-CN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-</a:t>
            </a:r>
            <a:r>
              <a:rPr lang="zh-CN" altLang="en-US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工作台</a:t>
            </a:r>
            <a:r>
              <a:rPr lang="en-US" altLang="zh-CN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-</a:t>
            </a:r>
            <a:r>
              <a:rPr lang="zh-CN" altLang="en-US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智慧教务</a:t>
            </a:r>
            <a:r>
              <a:rPr lang="en-US" altLang="zh-CN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-</a:t>
            </a:r>
            <a:r>
              <a:rPr lang="zh-CN" altLang="en-US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选课管理</a:t>
            </a:r>
            <a:r>
              <a:rPr lang="en-US" altLang="zh-CN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-</a:t>
            </a:r>
            <a:r>
              <a:rPr lang="zh-CN" altLang="en-US" kern="10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退补选课申请</a:t>
            </a:r>
            <a:endParaRPr lang="zh-CN" altLang="zh-CN" kern="10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536" y="3068960"/>
            <a:ext cx="5148064" cy="251593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605" y="2005965"/>
            <a:ext cx="2834640" cy="4241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选课前必读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19100" y="1412776"/>
            <a:ext cx="8305800" cy="3744416"/>
          </a:xfrm>
        </p:spPr>
        <p:txBody>
          <a:bodyPr/>
          <a:lstStyle/>
          <a:p>
            <a:r>
              <a:rPr lang="zh-CN" altLang="en-US" sz="1600" dirty="0">
                <a:solidFill>
                  <a:srgbClr val="000000"/>
                </a:solidFill>
              </a:rPr>
              <a:t>      </a:t>
            </a:r>
            <a:endParaRPr lang="zh-CN" altLang="en-US" sz="1600" dirty="0">
              <a:solidFill>
                <a:srgbClr val="000000"/>
              </a:solidFill>
            </a:endParaRPr>
          </a:p>
          <a:p>
            <a:r>
              <a:rPr lang="zh-CN" altLang="en-US" sz="1600" dirty="0">
                <a:solidFill>
                  <a:srgbClr val="000000"/>
                </a:solidFill>
              </a:rPr>
              <a:t>      暑期和短学期等未安排上课时间和地点的课程，在个人课表的下面可以看到。具体上课时间地点留意后续通知。 </a:t>
            </a:r>
            <a:endParaRPr lang="zh-CN" altLang="en-US" sz="1600" dirty="0">
              <a:solidFill>
                <a:srgbClr val="000000"/>
              </a:solidFill>
            </a:endParaRPr>
          </a:p>
          <a:p>
            <a:r>
              <a:rPr lang="zh-CN" altLang="en-US" sz="1600" dirty="0">
                <a:solidFill>
                  <a:srgbClr val="000000"/>
                </a:solidFill>
              </a:rPr>
              <a:t>    </a:t>
            </a:r>
            <a:endParaRPr lang="en-US" altLang="zh-CN" sz="1600" dirty="0">
              <a:solidFill>
                <a:srgbClr val="000000"/>
              </a:solidFill>
            </a:endParaRPr>
          </a:p>
          <a:p>
            <a:r>
              <a:rPr lang="zh-CN" altLang="en-US" sz="1600" dirty="0">
                <a:solidFill>
                  <a:srgbClr val="000000"/>
                </a:solidFill>
              </a:rPr>
              <a:t>     选课时在教务系统中会对所选课程的总学分范围做限制，当前学期选课的学分范围在</a:t>
            </a:r>
            <a:r>
              <a:rPr lang="en-US" sz="1600" dirty="0">
                <a:solidFill>
                  <a:srgbClr val="000000"/>
                </a:solidFill>
              </a:rPr>
              <a:t>16</a:t>
            </a:r>
            <a:r>
              <a:rPr lang="zh-CN" altLang="en-US" sz="1600" dirty="0">
                <a:solidFill>
                  <a:srgbClr val="000000"/>
                </a:solidFill>
              </a:rPr>
              <a:t>～</a:t>
            </a:r>
            <a:r>
              <a:rPr lang="en-US" altLang="zh-CN" sz="1600" dirty="0">
                <a:solidFill>
                  <a:srgbClr val="000000"/>
                </a:solidFill>
              </a:rPr>
              <a:t>33</a:t>
            </a:r>
            <a:r>
              <a:rPr lang="zh-CN" altLang="en-US" sz="1600" dirty="0">
                <a:solidFill>
                  <a:srgbClr val="000000"/>
                </a:solidFill>
              </a:rPr>
              <a:t>之间。低于</a:t>
            </a:r>
            <a:r>
              <a:rPr lang="en-US" sz="1600" dirty="0">
                <a:solidFill>
                  <a:srgbClr val="000000"/>
                </a:solidFill>
              </a:rPr>
              <a:t>16</a:t>
            </a:r>
            <a:r>
              <a:rPr lang="zh-CN" altLang="en-US" sz="1600" dirty="0">
                <a:solidFill>
                  <a:srgbClr val="000000"/>
                </a:solidFill>
              </a:rPr>
              <a:t>学分会提示所选学分不足（毕业班学生和少数大三提前修满的学生除外），而高于</a:t>
            </a:r>
            <a:r>
              <a:rPr lang="en-US" altLang="zh-CN" sz="1600" dirty="0">
                <a:solidFill>
                  <a:srgbClr val="000000"/>
                </a:solidFill>
              </a:rPr>
              <a:t>33</a:t>
            </a:r>
            <a:r>
              <a:rPr lang="zh-CN" altLang="en-US" sz="1600" dirty="0">
                <a:solidFill>
                  <a:srgbClr val="000000"/>
                </a:solidFill>
              </a:rPr>
              <a:t>学分又会导致选不上课，所以学生在选课时需要合理安排自己的所选课程。</a:t>
            </a:r>
            <a:endParaRPr lang="zh-CN" altLang="en-US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矩形 121858"/>
          <p:cNvSpPr/>
          <p:nvPr/>
        </p:nvSpPr>
        <p:spPr>
          <a:xfrm>
            <a:off x="2339975" y="1125538"/>
            <a:ext cx="6804025" cy="3140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6000" b="1" dirty="0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楷体_GB2312" panose="02010609030101010101" pitchFamily="49" charset="-122"/>
              </a:rPr>
              <a:t>祝同学学习愉快！</a:t>
            </a:r>
            <a:endParaRPr lang="zh-CN" altLang="en-US" sz="6000" b="1" dirty="0">
              <a:solidFill>
                <a:srgbClr val="0000FF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楷体_GB2312" panose="02010609030101010101" pitchFamily="49" charset="-122"/>
            </a:endParaRPr>
          </a:p>
          <a:p>
            <a:pPr algn="ctr">
              <a:lnSpc>
                <a:spcPct val="200000"/>
              </a:lnSpc>
            </a:pPr>
            <a:r>
              <a:rPr lang="zh-CN" altLang="en-US" sz="4000" b="1" dirty="0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仿宋_GB2312" panose="02010609030101010101" pitchFamily="49" charset="-122"/>
              </a:rPr>
              <a:t>谢谢！</a:t>
            </a:r>
            <a:endParaRPr lang="zh-CN" altLang="en-US" sz="4000" b="1" dirty="0">
              <a:solidFill>
                <a:srgbClr val="0000FF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仿宋_GB2312" panose="0201060903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568" y="1556792"/>
            <a:ext cx="3372527" cy="4359898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851920" y="2276872"/>
            <a:ext cx="4572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3</a:t>
            </a:r>
            <a:r>
              <a:rPr lang="zh-CN" altLang="en-US" dirty="0"/>
              <a:t>、若选课出现问题，可以在</a:t>
            </a:r>
            <a:r>
              <a:rPr lang="en-US" altLang="zh-CN" dirty="0"/>
              <a:t>PC-</a:t>
            </a:r>
            <a:r>
              <a:rPr lang="zh-CN" altLang="en-US" dirty="0"/>
              <a:t>登录页面</a:t>
            </a:r>
            <a:r>
              <a:rPr lang="en-US" altLang="zh-CN" dirty="0"/>
              <a:t>-</a:t>
            </a:r>
            <a:r>
              <a:rPr lang="zh-CN" altLang="en-US" dirty="0"/>
              <a:t>扫码进群，有技术人员进行答疑和解决问题。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4</a:t>
            </a:r>
            <a:r>
              <a:rPr lang="zh-CN" altLang="en-US" dirty="0"/>
              <a:t>、</a:t>
            </a:r>
            <a:r>
              <a:rPr lang="zh-CN" altLang="en-US" dirty="0">
                <a:solidFill>
                  <a:schemeClr val="tx1"/>
                </a:solidFill>
              </a:rPr>
              <a:t>选课是否选上，请到网上选课</a:t>
            </a:r>
            <a:r>
              <a:rPr lang="en-US" altLang="zh-CN" dirty="0">
                <a:solidFill>
                  <a:schemeClr val="tx1"/>
                </a:solidFill>
              </a:rPr>
              <a:t>-</a:t>
            </a:r>
            <a:r>
              <a:rPr lang="zh-CN" altLang="en-US" dirty="0">
                <a:solidFill>
                  <a:schemeClr val="tx1"/>
                </a:solidFill>
              </a:rPr>
              <a:t>已选课程和个人课表进行核对。已选课课程和个人课表有课程数据才算选上。</a:t>
            </a:r>
            <a:endParaRPr lang="en-US" altLang="zh-CN" dirty="0">
              <a:solidFill>
                <a:schemeClr val="tx1"/>
              </a:solidFill>
            </a:endParaRPr>
          </a:p>
          <a:p>
            <a:endParaRPr lang="en-US" altLang="zh-CN" dirty="0"/>
          </a:p>
          <a:p>
            <a:r>
              <a:rPr lang="en-US" altLang="zh-CN" dirty="0">
                <a:solidFill>
                  <a:schemeClr val="tx1"/>
                </a:solidFill>
              </a:rPr>
              <a:t>5</a:t>
            </a:r>
            <a:r>
              <a:rPr lang="zh-CN" altLang="en-US" dirty="0">
                <a:solidFill>
                  <a:schemeClr val="tx1"/>
                </a:solidFill>
              </a:rPr>
              <a:t>、选课前认真核对培养方案，根据培养方案的修读要求进行选课。</a:t>
            </a:r>
            <a:endParaRPr lang="en-US" altLang="zh-CN" dirty="0">
              <a:solidFill>
                <a:schemeClr val="tx1"/>
              </a:solidFill>
            </a:endParaRPr>
          </a:p>
          <a:p>
            <a:endParaRPr lang="en-US" altLang="zh-CN" dirty="0"/>
          </a:p>
          <a:p>
            <a:endParaRPr lang="en-US" altLang="zh-C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文本占位符 89090"/>
          <p:cNvSpPr>
            <a:spLocks noGrp="1"/>
          </p:cNvSpPr>
          <p:nvPr>
            <p:ph idx="1"/>
          </p:nvPr>
        </p:nvSpPr>
        <p:spPr>
          <a:xfrm>
            <a:off x="315752" y="1452281"/>
            <a:ext cx="8295456" cy="2999535"/>
          </a:xfrm>
        </p:spPr>
        <p:txBody>
          <a:bodyPr anchor="t"/>
          <a:lstStyle/>
          <a:p>
            <a:r>
              <a:rPr lang="zh-CN" altLang="en-US" sz="3600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选择课程类型</a:t>
            </a:r>
            <a:endParaRPr lang="zh-CN" altLang="en-US" sz="3600" dirty="0">
              <a:solidFill>
                <a:schemeClr val="accent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dirty="0">
                <a:ea typeface="宋体" panose="02010600030101010101" pitchFamily="2" charset="-122"/>
              </a:rPr>
              <a:t>       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学生针对不同课程类型进行选课，选课类型分为：</a:t>
            </a:r>
            <a:r>
              <a:rPr lang="zh-CN" altLang="en-US" dirty="0">
                <a:solidFill>
                  <a:srgbClr val="000000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 </a:t>
            </a:r>
            <a:r>
              <a:rPr lang="zh-CN" altLang="en-US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本专业选课、体育课选、公选课选课、新开班选课、重修选课、跨专业选课、已选课程</a:t>
            </a:r>
            <a:endParaRPr lang="en-US" altLang="zh-CN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endParaRPr lang="en-US" altLang="zh-CN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</a:t>
            </a:r>
            <a:endParaRPr lang="en-US" altLang="zh-CN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  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098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25681" y="4581717"/>
            <a:ext cx="4752528" cy="192798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45" y="5006725"/>
            <a:ext cx="3995936" cy="13730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标题 65537"/>
          <p:cNvSpPr>
            <a:spLocks noGrp="1"/>
          </p:cNvSpPr>
          <p:nvPr>
            <p:ph type="title"/>
          </p:nvPr>
        </p:nvSpPr>
        <p:spPr>
          <a:xfrm>
            <a:off x="2268538" y="333375"/>
            <a:ext cx="6480175" cy="563563"/>
          </a:xfrm>
        </p:spPr>
        <p:txBody>
          <a:bodyPr anchor="ctr"/>
          <a:lstStyle/>
          <a:p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学生网上选课操作流程</a:t>
            </a:r>
            <a:endParaRPr lang="en-US" altLang="zh-CN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5122" name="组合 65547"/>
          <p:cNvGrpSpPr/>
          <p:nvPr/>
        </p:nvGrpSpPr>
        <p:grpSpPr>
          <a:xfrm>
            <a:off x="3539043" y="1183134"/>
            <a:ext cx="2295525" cy="647700"/>
            <a:chOff x="1919" y="874"/>
            <a:chExt cx="1446" cy="408"/>
          </a:xfrm>
        </p:grpSpPr>
        <p:sp>
          <p:nvSpPr>
            <p:cNvPr id="5123" name="圆角矩形 65540"/>
            <p:cNvSpPr/>
            <p:nvPr/>
          </p:nvSpPr>
          <p:spPr>
            <a:xfrm>
              <a:off x="1919" y="874"/>
              <a:ext cx="1446" cy="408"/>
            </a:xfrm>
            <a:prstGeom prst="roundRect">
              <a:avLst>
                <a:gd name="adj" fmla="val 11921"/>
              </a:avLst>
            </a:prstGeom>
            <a:solidFill>
              <a:schemeClr val="accent1"/>
            </a:solidFill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5124" name="任意多边形 65541"/>
            <p:cNvSpPr/>
            <p:nvPr/>
          </p:nvSpPr>
          <p:spPr>
            <a:xfrm>
              <a:off x="2017" y="933"/>
              <a:ext cx="721" cy="335"/>
            </a:xfrm>
            <a:custGeom>
              <a:avLst/>
              <a:gdLst/>
              <a:ahLst/>
              <a:cxnLst/>
              <a:rect l="0" t="0" r="0" b="0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C59F84"/>
                </a:gs>
                <a:gs pos="50000">
                  <a:schemeClr val="accent1">
                    <a:alpha val="0"/>
                  </a:schemeClr>
                </a:gs>
                <a:gs pos="100000">
                  <a:srgbClr val="C59F84"/>
                </a:gs>
              </a:gsLst>
              <a:lin ang="2700000" scaled="1"/>
              <a:tileRect/>
            </a:gra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43" name="文本框 65542"/>
            <p:cNvSpPr txBox="1"/>
            <p:nvPr/>
          </p:nvSpPr>
          <p:spPr>
            <a:xfrm>
              <a:off x="1941" y="945"/>
              <a:ext cx="1402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 eaLnBrk="0" hangingPunct="0"/>
              <a:r>
                <a:rPr lang="zh-CN" altLang="en-US" sz="2000" b="1" noProof="1">
                  <a:solidFill>
                    <a:srgbClr val="FFFF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  <a:cs typeface="+mn-ea"/>
                </a:rPr>
                <a:t>进入网上选课系统</a:t>
              </a:r>
              <a:endParaRPr lang="zh-CN" altLang="en-US" sz="2000" b="1" noProof="1">
                <a:solidFill>
                  <a:srgbClr val="FFFF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126" name="组合 65548"/>
          <p:cNvGrpSpPr/>
          <p:nvPr/>
        </p:nvGrpSpPr>
        <p:grpSpPr>
          <a:xfrm>
            <a:off x="3447161" y="5988540"/>
            <a:ext cx="2297113" cy="650875"/>
            <a:chOff x="1926" y="933"/>
            <a:chExt cx="1447" cy="410"/>
          </a:xfrm>
        </p:grpSpPr>
        <p:sp>
          <p:nvSpPr>
            <p:cNvPr id="5127" name="圆角矩形 65549"/>
            <p:cNvSpPr/>
            <p:nvPr/>
          </p:nvSpPr>
          <p:spPr>
            <a:xfrm>
              <a:off x="1927" y="935"/>
              <a:ext cx="1446" cy="408"/>
            </a:xfrm>
            <a:prstGeom prst="roundRect">
              <a:avLst>
                <a:gd name="adj" fmla="val 11921"/>
              </a:avLst>
            </a:prstGeom>
            <a:solidFill>
              <a:schemeClr val="accent1"/>
            </a:solidFill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5128" name="任意多边形 65550"/>
            <p:cNvSpPr/>
            <p:nvPr/>
          </p:nvSpPr>
          <p:spPr>
            <a:xfrm>
              <a:off x="2017" y="933"/>
              <a:ext cx="721" cy="335"/>
            </a:xfrm>
            <a:custGeom>
              <a:avLst/>
              <a:gdLst/>
              <a:ahLst/>
              <a:cxnLst/>
              <a:rect l="0" t="0" r="0" b="0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rgbClr val="C59F84"/>
                </a:gs>
                <a:gs pos="50000">
                  <a:schemeClr val="accent1">
                    <a:alpha val="0"/>
                  </a:schemeClr>
                </a:gs>
                <a:gs pos="100000">
                  <a:srgbClr val="C59F84"/>
                </a:gs>
              </a:gsLst>
              <a:lin ang="2700000" scaled="1"/>
              <a:tileRect/>
            </a:gradFill>
            <a:ln w="0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552" name="文本框 65551"/>
            <p:cNvSpPr txBox="1"/>
            <p:nvPr/>
          </p:nvSpPr>
          <p:spPr>
            <a:xfrm>
              <a:off x="1926" y="981"/>
              <a:ext cx="1404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 eaLnBrk="0" hangingPunct="0"/>
              <a:r>
                <a:rPr lang="zh-CN" altLang="en-US" sz="2000" b="1" noProof="1">
                  <a:solidFill>
                    <a:srgbClr val="FFFF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  <a:cs typeface="+mn-ea"/>
                </a:rPr>
                <a:t>退出网上选课系统</a:t>
              </a:r>
              <a:endParaRPr lang="zh-CN" altLang="en-US" sz="2000" b="1" noProof="1">
                <a:solidFill>
                  <a:srgbClr val="FFFF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5132" name="圆角矩形 65562"/>
          <p:cNvSpPr/>
          <p:nvPr/>
        </p:nvSpPr>
        <p:spPr>
          <a:xfrm>
            <a:off x="3489325" y="5158581"/>
            <a:ext cx="2159000" cy="574675"/>
          </a:xfrm>
          <a:prstGeom prst="roundRect">
            <a:avLst>
              <a:gd name="adj" fmla="val 11921"/>
            </a:avLst>
          </a:prstGeom>
          <a:solidFill>
            <a:schemeClr val="accent2"/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5564" name="文本框 65563"/>
          <p:cNvSpPr txBox="1"/>
          <p:nvPr/>
        </p:nvSpPr>
        <p:spPr>
          <a:xfrm>
            <a:off x="3681501" y="5215863"/>
            <a:ext cx="1798638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000" b="1" noProof="1">
                <a:solidFill>
                  <a:srgbClr val="FFFFFF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宋体" panose="02010600030101010101" pitchFamily="2" charset="-122"/>
                <a:cs typeface="+mn-ea"/>
              </a:rPr>
              <a:t>已选课程</a:t>
            </a:r>
            <a:endParaRPr lang="zh-CN" altLang="en-US" sz="2000" b="1" noProof="1">
              <a:solidFill>
                <a:srgbClr val="FFFFFF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43" name="直接连接符 65580"/>
          <p:cNvSpPr/>
          <p:nvPr/>
        </p:nvSpPr>
        <p:spPr>
          <a:xfrm>
            <a:off x="4500563" y="2060575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44" name="直接连接符 65581"/>
          <p:cNvSpPr/>
          <p:nvPr/>
        </p:nvSpPr>
        <p:spPr>
          <a:xfrm>
            <a:off x="4580844" y="5704378"/>
            <a:ext cx="0" cy="360362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45" name="直接连接符 65582"/>
          <p:cNvSpPr/>
          <p:nvPr/>
        </p:nvSpPr>
        <p:spPr>
          <a:xfrm>
            <a:off x="4580844" y="4005064"/>
            <a:ext cx="0" cy="72008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46" name="直接连接符 65583"/>
          <p:cNvSpPr/>
          <p:nvPr/>
        </p:nvSpPr>
        <p:spPr>
          <a:xfrm flipV="1">
            <a:off x="1045320" y="4707982"/>
            <a:ext cx="6391644" cy="30969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49" name="直接连接符 65587"/>
          <p:cNvSpPr/>
          <p:nvPr/>
        </p:nvSpPr>
        <p:spPr>
          <a:xfrm flipV="1">
            <a:off x="1163059" y="1965357"/>
            <a:ext cx="6217253" cy="30969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52" name="直接连接符 65592"/>
          <p:cNvSpPr/>
          <p:nvPr/>
        </p:nvSpPr>
        <p:spPr>
          <a:xfrm>
            <a:off x="4580844" y="1808610"/>
            <a:ext cx="0" cy="287337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53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51552" y="2265889"/>
            <a:ext cx="720725" cy="2146043"/>
            <a:chOff x="1797077" y="2212953"/>
            <a:chExt cx="720725" cy="2808138"/>
          </a:xfrm>
        </p:grpSpPr>
        <p:sp>
          <p:nvSpPr>
            <p:cNvPr id="5130" name="圆角矩形 65553"/>
            <p:cNvSpPr/>
            <p:nvPr/>
          </p:nvSpPr>
          <p:spPr>
            <a:xfrm>
              <a:off x="1797077" y="2212953"/>
              <a:ext cx="720725" cy="2808138"/>
            </a:xfrm>
            <a:prstGeom prst="roundRect">
              <a:avLst>
                <a:gd name="adj" fmla="val 11921"/>
              </a:avLst>
            </a:prstGeom>
            <a:solidFill>
              <a:schemeClr val="accent2"/>
            </a:solidFill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65556" name="文本框 65555"/>
            <p:cNvSpPr txBox="1"/>
            <p:nvPr/>
          </p:nvSpPr>
          <p:spPr>
            <a:xfrm>
              <a:off x="1927509" y="2373993"/>
              <a:ext cx="360363" cy="163121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2000" b="1" noProof="1">
                  <a:solidFill>
                    <a:srgbClr val="FFFF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rPr>
                <a:t>本专业选课</a:t>
              </a:r>
              <a:endParaRPr lang="zh-CN" altLang="en-US" sz="2000" b="1" noProof="1">
                <a:solidFill>
                  <a:srgbClr val="FFFF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137" name="组合 65577"/>
          <p:cNvGrpSpPr/>
          <p:nvPr/>
        </p:nvGrpSpPr>
        <p:grpSpPr>
          <a:xfrm>
            <a:off x="2023410" y="2276872"/>
            <a:ext cx="739775" cy="1798638"/>
            <a:chOff x="2562" y="1480"/>
            <a:chExt cx="466" cy="1133"/>
          </a:xfrm>
        </p:grpSpPr>
        <p:sp>
          <p:nvSpPr>
            <p:cNvPr id="5138" name="圆角矩形 65568"/>
            <p:cNvSpPr/>
            <p:nvPr/>
          </p:nvSpPr>
          <p:spPr>
            <a:xfrm>
              <a:off x="2562" y="1480"/>
              <a:ext cx="466" cy="1133"/>
            </a:xfrm>
            <a:prstGeom prst="roundRect">
              <a:avLst>
                <a:gd name="adj" fmla="val 11921"/>
              </a:avLst>
            </a:prstGeom>
            <a:solidFill>
              <a:schemeClr val="accent2"/>
            </a:solidFill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65570" name="文本框 65569"/>
            <p:cNvSpPr txBox="1"/>
            <p:nvPr/>
          </p:nvSpPr>
          <p:spPr>
            <a:xfrm>
              <a:off x="2653" y="1525"/>
              <a:ext cx="227" cy="102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2000" b="1" noProof="1">
                  <a:solidFill>
                    <a:srgbClr val="FFFF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rPr>
                <a:t>体育课选课</a:t>
              </a:r>
              <a:endParaRPr lang="zh-CN" altLang="en-US" sz="2000" b="1" noProof="1">
                <a:solidFill>
                  <a:srgbClr val="FFFF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" name="组合 65577"/>
          <p:cNvGrpSpPr/>
          <p:nvPr/>
        </p:nvGrpSpPr>
        <p:grpSpPr>
          <a:xfrm>
            <a:off x="3118571" y="2284213"/>
            <a:ext cx="679450" cy="1720851"/>
            <a:chOff x="2562" y="1480"/>
            <a:chExt cx="428" cy="1084"/>
          </a:xfrm>
        </p:grpSpPr>
        <p:sp>
          <p:nvSpPr>
            <p:cNvPr id="3" name="圆角矩形 65568"/>
            <p:cNvSpPr/>
            <p:nvPr/>
          </p:nvSpPr>
          <p:spPr>
            <a:xfrm>
              <a:off x="2562" y="1480"/>
              <a:ext cx="428" cy="1084"/>
            </a:xfrm>
            <a:prstGeom prst="roundRect">
              <a:avLst>
                <a:gd name="adj" fmla="val 11921"/>
              </a:avLst>
            </a:prstGeom>
            <a:solidFill>
              <a:schemeClr val="accent2"/>
            </a:solidFill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653" y="1525"/>
              <a:ext cx="227" cy="102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2000" b="1" noProof="1">
                  <a:solidFill>
                    <a:srgbClr val="FFFF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rPr>
                <a:t>公选课选课</a:t>
              </a:r>
              <a:endParaRPr lang="zh-CN" altLang="en-US" sz="2000" b="1" noProof="1">
                <a:solidFill>
                  <a:srgbClr val="FFFF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9" name="组合 65579"/>
          <p:cNvGrpSpPr/>
          <p:nvPr/>
        </p:nvGrpSpPr>
        <p:grpSpPr>
          <a:xfrm>
            <a:off x="7063560" y="2246167"/>
            <a:ext cx="720725" cy="1897233"/>
            <a:chOff x="1292" y="1480"/>
            <a:chExt cx="454" cy="1073"/>
          </a:xfrm>
        </p:grpSpPr>
        <p:sp>
          <p:nvSpPr>
            <p:cNvPr id="10" name="圆角矩形 65574"/>
            <p:cNvSpPr/>
            <p:nvPr/>
          </p:nvSpPr>
          <p:spPr>
            <a:xfrm>
              <a:off x="1292" y="1480"/>
              <a:ext cx="454" cy="1067"/>
            </a:xfrm>
            <a:prstGeom prst="roundRect">
              <a:avLst>
                <a:gd name="adj" fmla="val 11921"/>
              </a:avLst>
            </a:prstGeom>
            <a:solidFill>
              <a:schemeClr val="accent2"/>
            </a:solidFill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383" y="1525"/>
              <a:ext cx="227" cy="102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2000" b="1" noProof="1">
                  <a:solidFill>
                    <a:srgbClr val="FFFF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rPr>
                <a:t>跨专业选课</a:t>
              </a:r>
              <a:endParaRPr lang="zh-CN" altLang="en-US" sz="2000" b="1" noProof="1">
                <a:solidFill>
                  <a:srgbClr val="FFFF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4" name="组合 65577"/>
          <p:cNvGrpSpPr/>
          <p:nvPr/>
        </p:nvGrpSpPr>
        <p:grpSpPr>
          <a:xfrm>
            <a:off x="4249154" y="2284213"/>
            <a:ext cx="679450" cy="1720851"/>
            <a:chOff x="2562" y="1480"/>
            <a:chExt cx="428" cy="1084"/>
          </a:xfrm>
        </p:grpSpPr>
        <p:sp>
          <p:nvSpPr>
            <p:cNvPr id="15" name="圆角矩形 65568"/>
            <p:cNvSpPr/>
            <p:nvPr/>
          </p:nvSpPr>
          <p:spPr>
            <a:xfrm>
              <a:off x="2562" y="1480"/>
              <a:ext cx="428" cy="1084"/>
            </a:xfrm>
            <a:prstGeom prst="roundRect">
              <a:avLst>
                <a:gd name="adj" fmla="val 11921"/>
              </a:avLst>
            </a:prstGeom>
            <a:solidFill>
              <a:schemeClr val="accent2"/>
            </a:solidFill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653" y="1525"/>
              <a:ext cx="227" cy="102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2000" b="1" noProof="1">
                  <a:solidFill>
                    <a:srgbClr val="FFFF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ea typeface="宋体" panose="02010600030101010101" pitchFamily="2" charset="-122"/>
                </a:rPr>
                <a:t>新开班选课</a:t>
              </a:r>
              <a:endParaRPr lang="zh-CN" altLang="en-US" sz="2000" b="1" noProof="1">
                <a:solidFill>
                  <a:srgbClr val="FFFF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0" name="直接连接符 65588"/>
          <p:cNvSpPr/>
          <p:nvPr/>
        </p:nvSpPr>
        <p:spPr>
          <a:xfrm>
            <a:off x="3419872" y="2024095"/>
            <a:ext cx="0" cy="277049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" name="直接连接符 65588"/>
          <p:cNvSpPr/>
          <p:nvPr/>
        </p:nvSpPr>
        <p:spPr>
          <a:xfrm>
            <a:off x="2411760" y="1996326"/>
            <a:ext cx="0" cy="277049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" name="直接连接符 65588"/>
          <p:cNvSpPr/>
          <p:nvPr/>
        </p:nvSpPr>
        <p:spPr>
          <a:xfrm>
            <a:off x="1175608" y="1996326"/>
            <a:ext cx="0" cy="277049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" name="直接连接符 65588"/>
          <p:cNvSpPr/>
          <p:nvPr/>
        </p:nvSpPr>
        <p:spPr>
          <a:xfrm>
            <a:off x="4580844" y="1996326"/>
            <a:ext cx="0" cy="277049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6" name="直接连接符 65588"/>
          <p:cNvSpPr/>
          <p:nvPr/>
        </p:nvSpPr>
        <p:spPr>
          <a:xfrm>
            <a:off x="5822202" y="1996326"/>
            <a:ext cx="0" cy="277049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0" name="直接连接符 65588"/>
          <p:cNvSpPr/>
          <p:nvPr/>
        </p:nvSpPr>
        <p:spPr>
          <a:xfrm>
            <a:off x="7380312" y="1988840"/>
            <a:ext cx="0" cy="277049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2" name="直接连接符 65582"/>
          <p:cNvSpPr/>
          <p:nvPr/>
        </p:nvSpPr>
        <p:spPr>
          <a:xfrm>
            <a:off x="4602076" y="4745328"/>
            <a:ext cx="13041" cy="433434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5536" name="直接连接符 65582"/>
          <p:cNvSpPr/>
          <p:nvPr/>
        </p:nvSpPr>
        <p:spPr>
          <a:xfrm>
            <a:off x="1175608" y="4366678"/>
            <a:ext cx="13041" cy="433434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5538" name="直接连接符 65582"/>
          <p:cNvSpPr/>
          <p:nvPr/>
        </p:nvSpPr>
        <p:spPr>
          <a:xfrm>
            <a:off x="7423923" y="4119381"/>
            <a:ext cx="13040" cy="52744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" name="组合 65577"/>
          <p:cNvGrpSpPr/>
          <p:nvPr/>
        </p:nvGrpSpPr>
        <p:grpSpPr>
          <a:xfrm>
            <a:off x="5536265" y="2296198"/>
            <a:ext cx="679450" cy="1720851"/>
            <a:chOff x="2562" y="1480"/>
            <a:chExt cx="428" cy="1084"/>
          </a:xfrm>
        </p:grpSpPr>
        <p:sp>
          <p:nvSpPr>
            <p:cNvPr id="7" name="圆角矩形 65568"/>
            <p:cNvSpPr/>
            <p:nvPr/>
          </p:nvSpPr>
          <p:spPr>
            <a:xfrm>
              <a:off x="2562" y="1480"/>
              <a:ext cx="428" cy="1084"/>
            </a:xfrm>
            <a:prstGeom prst="roundRect">
              <a:avLst>
                <a:gd name="adj" fmla="val 11921"/>
              </a:avLst>
            </a:prstGeom>
            <a:solidFill>
              <a:schemeClr val="accent2"/>
            </a:solidFill>
            <a:ln w="381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653" y="1525"/>
              <a:ext cx="227" cy="8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2000" b="1" noProof="1">
                  <a:solidFill>
                    <a:srgbClr val="FFFF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ea typeface="宋体" panose="02010600030101010101" pitchFamily="2" charset="-122"/>
                </a:rPr>
                <a:t>重修选课</a:t>
              </a:r>
              <a:endParaRPr lang="zh-CN" altLang="en-US" sz="2000" b="1" noProof="1">
                <a:solidFill>
                  <a:srgbClr val="FFFF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标题 65537"/>
          <p:cNvSpPr>
            <a:spLocks noGrp="1"/>
          </p:cNvSpPr>
          <p:nvPr>
            <p:ph type="title"/>
          </p:nvPr>
        </p:nvSpPr>
        <p:spPr>
          <a:xfrm>
            <a:off x="2268538" y="333375"/>
            <a:ext cx="6480175" cy="563563"/>
          </a:xfrm>
        </p:spPr>
        <p:txBody>
          <a:bodyPr anchor="ctr"/>
          <a:lstStyle/>
          <a:p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学生网上选课页面</a:t>
            </a:r>
            <a:endParaRPr lang="en-US" altLang="zh-CN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153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528" y="1268760"/>
            <a:ext cx="8280541" cy="50795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标题 90119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164387" cy="563563"/>
          </a:xfrm>
        </p:spPr>
        <p:txBody>
          <a:bodyPr wrap="square" lIns="91440" tIns="45720" rIns="91440" bIns="45720" anchor="ctr"/>
          <a:lstStyle/>
          <a:p>
            <a:pPr algn="ctr"/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本专业选课系统操作界面</a:t>
            </a:r>
            <a:endParaRPr lang="zh-CN" altLang="en-US" sz="2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172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8369" y="4716746"/>
            <a:ext cx="84764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70C0"/>
                </a:solidFill>
              </a:rPr>
              <a:t>本专业选课是当前专业选课学期所开设的除公共选修课、英语选修课和体育课之外的所有课程，学生个人课表才是实际的上课课表，在选课前系统会提前在学生个人课表里预选必修、实践类课程，大家只要对照培养计划灵活选修那些未选上的课程即可。通过</a:t>
            </a:r>
            <a:r>
              <a:rPr lang="en-US" altLang="zh-CN" b="1" dirty="0">
                <a:solidFill>
                  <a:srgbClr val="0070C0"/>
                </a:solidFill>
              </a:rPr>
              <a:t>【</a:t>
            </a:r>
            <a:r>
              <a:rPr lang="zh-CN" altLang="en-US" b="1" dirty="0">
                <a:solidFill>
                  <a:srgbClr val="0070C0"/>
                </a:solidFill>
              </a:rPr>
              <a:t>推荐课表</a:t>
            </a:r>
            <a:r>
              <a:rPr lang="en-US" altLang="zh-CN" b="1" dirty="0">
                <a:solidFill>
                  <a:srgbClr val="0070C0"/>
                </a:solidFill>
              </a:rPr>
              <a:t>】</a:t>
            </a:r>
            <a:r>
              <a:rPr lang="zh-CN" altLang="en-US" b="1" dirty="0">
                <a:solidFill>
                  <a:srgbClr val="0070C0"/>
                </a:solidFill>
              </a:rPr>
              <a:t>和</a:t>
            </a:r>
            <a:r>
              <a:rPr lang="en-US" altLang="zh-CN" b="1" dirty="0">
                <a:solidFill>
                  <a:srgbClr val="0070C0"/>
                </a:solidFill>
              </a:rPr>
              <a:t>【</a:t>
            </a:r>
            <a:r>
              <a:rPr lang="zh-CN" altLang="en-US" b="1" dirty="0">
                <a:solidFill>
                  <a:srgbClr val="0070C0"/>
                </a:solidFill>
              </a:rPr>
              <a:t>培养方案</a:t>
            </a:r>
            <a:r>
              <a:rPr lang="en-US" altLang="zh-CN" b="1" dirty="0">
                <a:solidFill>
                  <a:srgbClr val="0070C0"/>
                </a:solidFill>
              </a:rPr>
              <a:t>】</a:t>
            </a:r>
            <a:r>
              <a:rPr lang="zh-CN" altLang="en-US" b="1" dirty="0">
                <a:solidFill>
                  <a:srgbClr val="0070C0"/>
                </a:solidFill>
              </a:rPr>
              <a:t>可以查询到其他年级和专业的开课和课程安排，方便重修的学生查询开课情况。</a:t>
            </a:r>
            <a:endParaRPr lang="zh-CN" altLang="en-US" b="1" dirty="0">
              <a:solidFill>
                <a:srgbClr val="0070C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020272" y="1412776"/>
            <a:ext cx="2039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路径：网上选课</a:t>
            </a:r>
            <a:r>
              <a:rPr lang="en-US" altLang="zh-CN" dirty="0">
                <a:solidFill>
                  <a:srgbClr val="FF0000"/>
                </a:solidFill>
              </a:rPr>
              <a:t>-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本专业选课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89" y="1312642"/>
            <a:ext cx="6745883" cy="33517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标题 100353"/>
          <p:cNvSpPr>
            <a:spLocks noGrp="1"/>
          </p:cNvSpPr>
          <p:nvPr>
            <p:ph type="title"/>
          </p:nvPr>
        </p:nvSpPr>
        <p:spPr>
          <a:xfrm>
            <a:off x="287337" y="267493"/>
            <a:ext cx="8569325" cy="563563"/>
          </a:xfrm>
        </p:spPr>
        <p:txBody>
          <a:bodyPr anchor="ctr"/>
          <a:lstStyle/>
          <a:p>
            <a:pPr algn="ctr"/>
            <a:r>
              <a:rPr lang="zh-CN" altLang="en-US" sz="3600" dirty="0">
                <a:latin typeface="黑体" panose="02010609060101010101" pitchFamily="2" charset="-122"/>
                <a:ea typeface="黑体" panose="02010609060101010101" pitchFamily="2" charset="-122"/>
              </a:rPr>
              <a:t>体育课网上选课操作流程</a:t>
            </a:r>
            <a:endParaRPr lang="en-US" altLang="zh-CN" sz="36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266" name="文本占位符 100354"/>
          <p:cNvSpPr>
            <a:spLocks noGrp="1"/>
          </p:cNvSpPr>
          <p:nvPr>
            <p:ph idx="1"/>
          </p:nvPr>
        </p:nvSpPr>
        <p:spPr>
          <a:xfrm>
            <a:off x="539750" y="1670050"/>
            <a:ext cx="7993063" cy="4638675"/>
          </a:xfrm>
        </p:spPr>
        <p:txBody>
          <a:bodyPr anchor="t"/>
          <a:lstStyle/>
          <a:p>
            <a:pPr>
              <a:lnSpc>
                <a:spcPct val="90000"/>
              </a:lnSpc>
            </a:pPr>
            <a:r>
              <a:rPr lang="zh-CN" altLang="en-US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体育课选课操作步骤</a:t>
            </a:r>
            <a:endParaRPr lang="zh-CN" altLang="en-US" dirty="0">
              <a:solidFill>
                <a:schemeClr val="accent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buNone/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）网上选课</a:t>
            </a:r>
            <a:endParaRPr lang="zh-CN" altLang="en-US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buNone/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）选体育课选课</a:t>
            </a:r>
            <a:endParaRPr lang="zh-CN" altLang="en-US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buNone/>
            </a:pP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）点击“所要选的教学班”，输入验证码，点击选定课程，即完成。</a:t>
            </a:r>
            <a:endParaRPr lang="en-US" altLang="zh-CN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buNone/>
            </a:pP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2400" dirty="0">
                <a:solidFill>
                  <a:srgbClr val="B06D2A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(4</a:t>
            </a:r>
            <a:r>
              <a:rPr lang="zh-CN" altLang="en-US" sz="2400" dirty="0">
                <a:solidFill>
                  <a:srgbClr val="B06D2A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）选课是否成功，需要到 “已选课程”和个人课表进行查看。</a:t>
            </a:r>
            <a:endParaRPr lang="zh-CN" altLang="en-US" sz="2400" dirty="0">
              <a:solidFill>
                <a:srgbClr val="B06D2A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  <a:buNone/>
            </a:pPr>
            <a:endParaRPr lang="zh-CN" altLang="en-US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buNone/>
            </a:pPr>
            <a:endParaRPr lang="en-US" altLang="zh-CN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buNone/>
            </a:pPr>
            <a:endParaRPr lang="zh-CN" altLang="en-US" sz="24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30000"/>
              </a:lnSpc>
              <a:buNone/>
            </a:pPr>
            <a:endParaRPr lang="zh-CN" altLang="en-US" sz="2000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267" name="页脚占位符 1"/>
          <p:cNvSpPr>
            <a:spLocks noGrp="1"/>
          </p:cNvSpPr>
          <p:nvPr>
            <p:ph type="ftr" sz="quarter" idx="10"/>
          </p:nvPr>
        </p:nvSpPr>
        <p:spPr/>
        <p:txBody>
          <a:bodyPr anchor="t"/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indent="0" algn="r"/>
            <a:r>
              <a:rPr lang="en-US" altLang="zh-CN" sz="1200" b="1">
                <a:solidFill>
                  <a:schemeClr val="bg1"/>
                </a:solidFill>
              </a:rPr>
              <a:t>Company Logo</a:t>
            </a:r>
            <a:endParaRPr lang="en-US" altLang="zh-CN" sz="12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6629400" cy="563562"/>
          </a:xfrm>
        </p:spPr>
        <p:txBody>
          <a:bodyPr/>
          <a:lstStyle/>
          <a:p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体育课网上选课界面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006" y="1340768"/>
            <a:ext cx="8997144" cy="44115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32TGp_edu_biz_br_v3">
  <a:themeElements>
    <a:clrScheme name="">
      <a:dk1>
        <a:srgbClr val="4D4D4D"/>
      </a:dk1>
      <a:lt1>
        <a:srgbClr val="FFFFFF"/>
      </a:lt1>
      <a:dk2>
        <a:srgbClr val="FFFFFF"/>
      </a:dk2>
      <a:lt2>
        <a:srgbClr val="B2B2B2"/>
      </a:lt2>
      <a:accent1>
        <a:srgbClr val="954E1D"/>
      </a:accent1>
      <a:accent2>
        <a:srgbClr val="CD6313"/>
      </a:accent2>
      <a:accent3>
        <a:srgbClr val="FFFFFF"/>
      </a:accent3>
      <a:accent4>
        <a:srgbClr val="414141"/>
      </a:accent4>
      <a:accent5>
        <a:srgbClr val="C9B3AA"/>
      </a:accent5>
      <a:accent6>
        <a:srgbClr val="B85810"/>
      </a:accent6>
      <a:hlink>
        <a:srgbClr val="D79757"/>
      </a:hlink>
      <a:folHlink>
        <a:srgbClr val="467327"/>
      </a:folHlink>
    </a:clrScheme>
    <a:fontScheme name="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333300"/>
        </a:dk1>
        <a:lt1>
          <a:srgbClr val="FFFFFF"/>
        </a:lt1>
        <a:dk2>
          <a:srgbClr val="FFFFE7"/>
        </a:dk2>
        <a:lt2>
          <a:srgbClr val="B2B2B2"/>
        </a:lt2>
        <a:accent1>
          <a:srgbClr val="398FBF"/>
        </a:accent1>
        <a:accent2>
          <a:srgbClr val="669900"/>
        </a:accent2>
        <a:accent3>
          <a:srgbClr val="FFFFFF"/>
        </a:accent3>
        <a:accent4>
          <a:srgbClr val="2A2A00"/>
        </a:accent4>
        <a:accent5>
          <a:srgbClr val="AEC6DB"/>
        </a:accent5>
        <a:accent6>
          <a:srgbClr val="5B8900"/>
        </a:accent6>
        <a:hlink>
          <a:srgbClr val="E4CC64"/>
        </a:hlink>
        <a:folHlink>
          <a:srgbClr val="806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FFFFFF"/>
        </a:dk2>
        <a:lt2>
          <a:srgbClr val="B2B2B2"/>
        </a:lt2>
        <a:accent1>
          <a:srgbClr val="76A844"/>
        </a:accent1>
        <a:accent2>
          <a:srgbClr val="336699"/>
        </a:accent2>
        <a:accent3>
          <a:srgbClr val="FFFFFF"/>
        </a:accent3>
        <a:accent4>
          <a:srgbClr val="000000"/>
        </a:accent4>
        <a:accent5>
          <a:srgbClr val="BDD0B0"/>
        </a:accent5>
        <a:accent6>
          <a:srgbClr val="2D5B89"/>
        </a:accent6>
        <a:hlink>
          <a:srgbClr val="BAC73B"/>
        </a:hlink>
        <a:folHlink>
          <a:srgbClr val="D5621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4D4D4D"/>
        </a:dk1>
        <a:lt1>
          <a:srgbClr val="FFFFFF"/>
        </a:lt1>
        <a:dk2>
          <a:srgbClr val="FFFFFF"/>
        </a:dk2>
        <a:lt2>
          <a:srgbClr val="B2B2B2"/>
        </a:lt2>
        <a:accent1>
          <a:srgbClr val="954E1D"/>
        </a:accent1>
        <a:accent2>
          <a:srgbClr val="CD6313"/>
        </a:accent2>
        <a:accent3>
          <a:srgbClr val="FFFFFF"/>
        </a:accent3>
        <a:accent4>
          <a:srgbClr val="414141"/>
        </a:accent4>
        <a:accent5>
          <a:srgbClr val="C9B3AA"/>
        </a:accent5>
        <a:accent6>
          <a:srgbClr val="B85810"/>
        </a:accent6>
        <a:hlink>
          <a:srgbClr val="D79757"/>
        </a:hlink>
        <a:folHlink>
          <a:srgbClr val="46732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032TGp_edu_biz_br_v3</Template>
  <TotalTime>0</TotalTime>
  <Words>2276</Words>
  <Application>WPS 演示</Application>
  <PresentationFormat>全屏显示(4:3)</PresentationFormat>
  <Paragraphs>190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6" baseType="lpstr">
      <vt:lpstr>Arial</vt:lpstr>
      <vt:lpstr>宋体</vt:lpstr>
      <vt:lpstr>Wingdings</vt:lpstr>
      <vt:lpstr>Verdana</vt:lpstr>
      <vt:lpstr>隶书</vt:lpstr>
      <vt:lpstr>黑体</vt:lpstr>
      <vt:lpstr>华文隶书</vt:lpstr>
      <vt:lpstr>微软雅黑</vt:lpstr>
      <vt:lpstr>Arial Unicode MS</vt:lpstr>
      <vt:lpstr>Calibri</vt:lpstr>
      <vt:lpstr>Times New Roman</vt:lpstr>
      <vt:lpstr>楷体_GB2312</vt:lpstr>
      <vt:lpstr>仿宋_GB2312</vt:lpstr>
      <vt:lpstr>032TGp_edu_biz_br_v3</vt:lpstr>
      <vt:lpstr>杭州电子科技大学信息工程学院 学生网上选课指南</vt:lpstr>
      <vt:lpstr>PowerPoint 演示文稿</vt:lpstr>
      <vt:lpstr>PowerPoint 演示文稿</vt:lpstr>
      <vt:lpstr>PowerPoint 演示文稿</vt:lpstr>
      <vt:lpstr>学生网上选课操作流程</vt:lpstr>
      <vt:lpstr>学生网上选课页面</vt:lpstr>
      <vt:lpstr>本专业选课系统操作界面</vt:lpstr>
      <vt:lpstr>体育课网上选课操作流程</vt:lpstr>
      <vt:lpstr>体育课网上选课界面</vt:lpstr>
      <vt:lpstr>公选课网上选课操作流程</vt:lpstr>
      <vt:lpstr>公选课选课操作流程</vt:lpstr>
      <vt:lpstr>跨专业选课网上选课操作流程</vt:lpstr>
      <vt:lpstr>跨专业选课网上选课操作界面</vt:lpstr>
      <vt:lpstr>重修课程网上选课操作流程</vt:lpstr>
      <vt:lpstr>重修课网上选课操作界面</vt:lpstr>
      <vt:lpstr>学生网上选课退选操作流程</vt:lpstr>
      <vt:lpstr>学生网上选课退选操作流程</vt:lpstr>
      <vt:lpstr>学生网上选课查询操作流程</vt:lpstr>
      <vt:lpstr>学生网上选课查询操作流程</vt:lpstr>
      <vt:lpstr>退补选课申请</vt:lpstr>
      <vt:lpstr>选课前必读</vt:lpstr>
      <vt:lpstr>PowerPoint 演示文稿</vt:lpstr>
    </vt:vector>
  </TitlesOfParts>
  <Company>hd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杭州电子科技大学学生网上选课指南</dc:title>
  <dc:creator>jwc</dc:creator>
  <cp:lastModifiedBy>OptiPlex 3070</cp:lastModifiedBy>
  <cp:revision>189</cp:revision>
  <dcterms:created xsi:type="dcterms:W3CDTF">2008-07-09T01:25:00Z</dcterms:created>
  <dcterms:modified xsi:type="dcterms:W3CDTF">2026-06-23T07:24:15Z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2052-11.8.2.8506</vt:lpwstr>
  </property>
</Properties>
</file>