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2" r:id="rId3"/>
    <p:sldId id="261" r:id="rId4"/>
    <p:sldId id="302" r:id="rId5"/>
    <p:sldId id="283" r:id="rId6"/>
    <p:sldId id="284" r:id="rId7"/>
    <p:sldId id="285" r:id="rId8"/>
    <p:sldId id="288" r:id="rId9"/>
    <p:sldId id="298" r:id="rId10"/>
    <p:sldId id="299" r:id="rId11"/>
    <p:sldId id="292" r:id="rId12"/>
    <p:sldId id="293" r:id="rId13"/>
    <p:sldId id="290" r:id="rId14"/>
    <p:sldId id="291" r:id="rId15"/>
    <p:sldId id="294" r:id="rId16"/>
    <p:sldId id="295" r:id="rId17"/>
    <p:sldId id="311" r:id="rId18"/>
    <p:sldId id="296" r:id="rId19"/>
    <p:sldId id="297" r:id="rId20"/>
    <p:sldId id="313" r:id="rId21"/>
    <p:sldId id="310" r:id="rId22"/>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2">
          <p15:clr>
            <a:srgbClr val="A4A3A4"/>
          </p15:clr>
        </p15:guide>
        <p15:guide id="2" pos="2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B06D2A"/>
    <a:srgbClr val="0F05DB"/>
    <a:srgbClr val="000000"/>
    <a:srgbClr val="FF3300"/>
    <a:srgbClr val="2B166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588"/>
    <p:restoredTop sz="86414"/>
  </p:normalViewPr>
  <p:slideViewPr>
    <p:cSldViewPr showGuides="1">
      <p:cViewPr varScale="1">
        <p:scale>
          <a:sx n="80" d="100"/>
          <a:sy n="80" d="100"/>
        </p:scale>
        <p:origin x="951" y="45"/>
      </p:cViewPr>
      <p:guideLst>
        <p:guide orient="horz" pos="2182"/>
        <p:guide pos="28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图片 3115" descr="55108"/>
          <p:cNvPicPr>
            <a:picLocks noChangeAspect="1"/>
          </p:cNvPicPr>
          <p:nvPr/>
        </p:nvPicPr>
        <p:blipFill>
          <a:blip r:embed="rId3"/>
          <a:srcRect r="20380" b="20709"/>
          <a:stretch>
            <a:fillRect/>
          </a:stretch>
        </p:blipFill>
        <p:spPr>
          <a:xfrm>
            <a:off x="0" y="3132138"/>
            <a:ext cx="2268538" cy="3725862"/>
          </a:xfrm>
          <a:prstGeom prst="rect">
            <a:avLst/>
          </a:prstGeom>
          <a:noFill/>
          <a:ln w="9525">
            <a:noFill/>
          </a:ln>
        </p:spPr>
      </p:pic>
      <p:sp>
        <p:nvSpPr>
          <p:cNvPr id="2051" name="矩形 3116"/>
          <p:cNvSpPr/>
          <p:nvPr/>
        </p:nvSpPr>
        <p:spPr>
          <a:xfrm>
            <a:off x="0" y="0"/>
            <a:ext cx="2268538" cy="3141663"/>
          </a:xfrm>
          <a:prstGeom prst="rect">
            <a:avLst/>
          </a:prstGeom>
          <a:gradFill rotWithShape="1">
            <a:gsLst>
              <a:gs pos="0">
                <a:schemeClr val="accent1"/>
              </a:gs>
              <a:gs pos="100000">
                <a:srgbClr val="45240D"/>
              </a:gs>
            </a:gsLst>
            <a:lin ang="5400000" scaled="1"/>
            <a:tileRect/>
          </a:gradFill>
          <a:ln w="9525">
            <a:noFill/>
          </a:ln>
        </p:spPr>
        <p:txBody>
          <a:bodyPr anchor="t"/>
          <a:lstStyle/>
          <a:p>
            <a:pPr lvl="0" indent="0"/>
            <a:endParaRPr lang="zh-CN" altLang="en-US">
              <a:latin typeface="Arial" panose="020B0604020202020204" pitchFamily="34" charset="0"/>
            </a:endParaRPr>
          </a:p>
        </p:txBody>
      </p:sp>
      <p:sp>
        <p:nvSpPr>
          <p:cNvPr id="2052" name="文本框 3117"/>
          <p:cNvSpPr txBox="1"/>
          <p:nvPr/>
        </p:nvSpPr>
        <p:spPr>
          <a:xfrm>
            <a:off x="339725" y="365125"/>
            <a:ext cx="1108075" cy="701675"/>
          </a:xfrm>
          <a:prstGeom prst="rect">
            <a:avLst/>
          </a:prstGeom>
          <a:noFill/>
          <a:ln w="9525">
            <a:noFill/>
          </a:ln>
        </p:spPr>
        <p:txBody>
          <a:bodyPr wrap="none" anchor="t">
            <a:spAutoFit/>
          </a:bodyPr>
          <a:lstStyle/>
          <a:p>
            <a:pPr lvl="0" indent="0" algn="ctr"/>
            <a:r>
              <a:rPr lang="en-US" altLang="zh-CN" sz="1600" b="1">
                <a:solidFill>
                  <a:schemeClr val="bg1"/>
                </a:solidFill>
                <a:latin typeface="Arial" panose="020B0604020202020204" pitchFamily="34" charset="0"/>
                <a:ea typeface="宋体" panose="02010600030101010101" pitchFamily="2" charset="-122"/>
              </a:rPr>
              <a:t>Company</a:t>
            </a:r>
          </a:p>
          <a:p>
            <a:pPr lvl="0" indent="0" algn="ctr"/>
            <a:r>
              <a:rPr lang="en-US" altLang="zh-CN" sz="2400" b="1">
                <a:solidFill>
                  <a:schemeClr val="bg1"/>
                </a:solidFill>
                <a:latin typeface="Arial" panose="020B0604020202020204" pitchFamily="34" charset="0"/>
                <a:ea typeface="宋体" panose="02010600030101010101" pitchFamily="2" charset="-122"/>
              </a:rPr>
              <a:t>LOGO</a:t>
            </a:r>
          </a:p>
        </p:txBody>
      </p:sp>
      <p:sp>
        <p:nvSpPr>
          <p:cNvPr id="3074" name="标题 3073"/>
          <p:cNvSpPr>
            <a:spLocks noGrp="1"/>
          </p:cNvSpPr>
          <p:nvPr>
            <p:ph type="ctrTitle"/>
          </p:nvPr>
        </p:nvSpPr>
        <p:spPr>
          <a:xfrm>
            <a:off x="2266950" y="3143250"/>
            <a:ext cx="6877050" cy="742950"/>
          </a:xfrm>
          <a:prstGeom prst="rect">
            <a:avLst/>
          </a:prstGeom>
          <a:solidFill>
            <a:schemeClr val="tx1"/>
          </a:solidFill>
          <a:ln w="9525">
            <a:noFill/>
          </a:ln>
        </p:spPr>
        <p:txBody>
          <a:bodyPr anchor="ctr"/>
          <a:lstStyle>
            <a:lvl1pPr lvl="0">
              <a:defRPr sz="4800" kern="1200"/>
            </a:lvl1pPr>
          </a:lstStyle>
          <a:p>
            <a:pPr lvl="0" fontAlgn="base"/>
            <a:r>
              <a:rPr lang="zh-CN" altLang="en-US" strike="noStrike" noProof="1"/>
              <a:t>单击此处编辑母版标题样式</a:t>
            </a:r>
          </a:p>
        </p:txBody>
      </p:sp>
      <p:sp>
        <p:nvSpPr>
          <p:cNvPr id="3075" name="副标题 3074"/>
          <p:cNvSpPr>
            <a:spLocks noGrp="1"/>
          </p:cNvSpPr>
          <p:nvPr>
            <p:ph type="subTitle" idx="1"/>
          </p:nvPr>
        </p:nvSpPr>
        <p:spPr>
          <a:xfrm>
            <a:off x="2276475" y="4419600"/>
            <a:ext cx="6334125" cy="533400"/>
          </a:xfrm>
          <a:prstGeom prst="rect">
            <a:avLst/>
          </a:prstGeom>
          <a:noFill/>
          <a:ln w="9525">
            <a:noFill/>
          </a:ln>
        </p:spPr>
        <p:txBody>
          <a:bodyPr anchor="t"/>
          <a:lstStyle>
            <a:lvl1pPr marL="0" lvl="0" indent="0">
              <a:buNone/>
              <a:defRPr kern="1200">
                <a:solidFill>
                  <a:schemeClr val="bg1"/>
                </a:solidFill>
                <a:latin typeface="Arial" panose="020B0604020202020204" pitchFamily="34" charset="0"/>
              </a:defRPr>
            </a:lvl1pPr>
            <a:lvl2pPr marL="457200" lvl="1" indent="-457200" algn="ctr">
              <a:buNone/>
              <a:defRPr kern="1200">
                <a:solidFill>
                  <a:schemeClr val="bg1"/>
                </a:solidFill>
                <a:latin typeface="Arial" panose="020B0604020202020204" pitchFamily="34" charset="0"/>
              </a:defRPr>
            </a:lvl2pPr>
            <a:lvl3pPr marL="914400" lvl="2" indent="-914400" algn="ctr">
              <a:buNone/>
              <a:defRPr kern="1200">
                <a:solidFill>
                  <a:schemeClr val="bg1"/>
                </a:solidFill>
                <a:latin typeface="Arial" panose="020B0604020202020204" pitchFamily="34" charset="0"/>
              </a:defRPr>
            </a:lvl3pPr>
            <a:lvl4pPr marL="1371600" lvl="3" indent="-1371600" algn="ctr">
              <a:buNone/>
              <a:defRPr kern="1200">
                <a:solidFill>
                  <a:schemeClr val="bg1"/>
                </a:solidFill>
                <a:latin typeface="Arial" panose="020B0604020202020204" pitchFamily="34" charset="0"/>
              </a:defRPr>
            </a:lvl4pPr>
            <a:lvl5pPr marL="1828800" lvl="4" indent="-1828800" algn="ctr">
              <a:buNone/>
              <a:defRPr kern="1200">
                <a:solidFill>
                  <a:schemeClr val="bg1"/>
                </a:solidFill>
                <a:latin typeface="Arial" panose="020B0604020202020204" pitchFamily="34" charset="0"/>
              </a:defRPr>
            </a:lvl5pPr>
          </a:lstStyle>
          <a:p>
            <a:pPr lvl="0" fontAlgn="base"/>
            <a:r>
              <a:rPr lang="zh-CN" altLang="en-US" strike="noStrike" noProof="1"/>
              <a:t>单击此处编辑母版副标题样式</a:t>
            </a:r>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2171700" cy="6049962"/>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389204" cy="6049962"/>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447800"/>
            <a:ext cx="4069842" cy="487680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93158" y="1447800"/>
            <a:ext cx="4069842" cy="4876800"/>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页脚占位符 6"/>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8" name="灯片编号占位符 7"/>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页脚占位符 2"/>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4" name="灯片编号占位符 3"/>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3" name="灯片编号占位符 2"/>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矩形 1068"/>
          <p:cNvSpPr/>
          <p:nvPr/>
        </p:nvSpPr>
        <p:spPr>
          <a:xfrm>
            <a:off x="0" y="6453188"/>
            <a:ext cx="9144000" cy="404812"/>
          </a:xfrm>
          <a:prstGeom prst="rect">
            <a:avLst/>
          </a:prstGeom>
          <a:solidFill>
            <a:schemeClr val="bg2"/>
          </a:solidFill>
          <a:ln w="9525">
            <a:noFill/>
          </a:ln>
        </p:spPr>
        <p:txBody>
          <a:bodyPr anchor="t"/>
          <a:lstStyle/>
          <a:p>
            <a:pPr lvl="0" indent="0"/>
            <a:endParaRPr lang="zh-CN" altLang="en-US">
              <a:latin typeface="Arial" panose="020B0604020202020204" pitchFamily="34" charset="0"/>
              <a:ea typeface="Arial" panose="020B0604020202020204" pitchFamily="34" charset="0"/>
            </a:endParaRPr>
          </a:p>
        </p:txBody>
      </p:sp>
      <p:pic>
        <p:nvPicPr>
          <p:cNvPr id="1027" name="图片 1066" descr="e_12p"/>
          <p:cNvPicPr>
            <a:picLocks noChangeAspect="1"/>
          </p:cNvPicPr>
          <p:nvPr/>
        </p:nvPicPr>
        <p:blipFill>
          <a:blip r:embed="rId14"/>
          <a:stretch>
            <a:fillRect/>
          </a:stretch>
        </p:blipFill>
        <p:spPr>
          <a:xfrm>
            <a:off x="0" y="0"/>
            <a:ext cx="9144000" cy="1125538"/>
          </a:xfrm>
          <a:prstGeom prst="rect">
            <a:avLst/>
          </a:prstGeom>
          <a:noFill/>
          <a:ln w="9525">
            <a:noFill/>
          </a:ln>
        </p:spPr>
      </p:pic>
      <p:sp>
        <p:nvSpPr>
          <p:cNvPr id="1028" name="矩形 1067"/>
          <p:cNvSpPr/>
          <p:nvPr/>
        </p:nvSpPr>
        <p:spPr>
          <a:xfrm>
            <a:off x="0" y="1125538"/>
            <a:ext cx="9144000" cy="71437"/>
          </a:xfrm>
          <a:prstGeom prst="rect">
            <a:avLst/>
          </a:prstGeom>
          <a:solidFill>
            <a:schemeClr val="folHlink"/>
          </a:solidFill>
          <a:ln w="9525">
            <a:noFill/>
          </a:ln>
        </p:spPr>
        <p:txBody>
          <a:bodyPr anchor="t"/>
          <a:lstStyle/>
          <a:p>
            <a:pPr lvl="0" indent="0"/>
            <a:endParaRPr lang="zh-CN" altLang="en-US">
              <a:latin typeface="Arial" panose="020B0604020202020204" pitchFamily="34" charset="0"/>
              <a:ea typeface="Arial" panose="020B0604020202020204" pitchFamily="34" charset="0"/>
            </a:endParaRPr>
          </a:p>
        </p:txBody>
      </p:sp>
      <p:sp>
        <p:nvSpPr>
          <p:cNvPr id="1029" name="文本占位符 1026"/>
          <p:cNvSpPr>
            <a:spLocks noGrp="1"/>
          </p:cNvSpPr>
          <p:nvPr>
            <p:ph type="body"/>
          </p:nvPr>
        </p:nvSpPr>
        <p:spPr>
          <a:xfrm>
            <a:off x="457200" y="1447800"/>
            <a:ext cx="8305800" cy="4876800"/>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2" name="页脚占位符 1028"/>
          <p:cNvSpPr>
            <a:spLocks noGrp="1"/>
          </p:cNvSpPr>
          <p:nvPr>
            <p:ph type="ftr" sz="quarter" idx="3"/>
          </p:nvPr>
        </p:nvSpPr>
        <p:spPr>
          <a:xfrm>
            <a:off x="5867400" y="6486525"/>
            <a:ext cx="2895600" cy="298450"/>
          </a:xfrm>
          <a:prstGeom prst="rect">
            <a:avLst/>
          </a:prstGeom>
          <a:noFill/>
          <a:ln w="9525">
            <a:noFill/>
          </a:ln>
        </p:spPr>
        <p:txBody>
          <a:bodyPr/>
          <a:lstStyle>
            <a:lvl1pPr algn="r">
              <a:defRPr sz="1200" b="1">
                <a:solidFill>
                  <a:schemeClr val="bg1"/>
                </a:solidFill>
                <a:ea typeface="宋体" panose="02010600030101010101" pitchFamily="2" charset="-122"/>
              </a:defRPr>
            </a:lvl1p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1030" name="灯片编号占位符 1029"/>
          <p:cNvSpPr>
            <a:spLocks noGrp="1"/>
          </p:cNvSpPr>
          <p:nvPr>
            <p:ph type="sldNum" sz="quarter" idx="4"/>
          </p:nvPr>
        </p:nvSpPr>
        <p:spPr>
          <a:xfrm>
            <a:off x="609600" y="6480175"/>
            <a:ext cx="1295400" cy="292100"/>
          </a:xfrm>
          <a:prstGeom prst="rect">
            <a:avLst/>
          </a:prstGeom>
          <a:noFill/>
          <a:ln w="9525">
            <a:noFill/>
          </a:ln>
        </p:spPr>
        <p:txBody>
          <a:bodyPr/>
          <a:lstStyle>
            <a:lvl1pPr algn="ctr">
              <a:defRPr sz="1400" b="1">
                <a:solidFill>
                  <a:schemeClr val="bg1"/>
                </a:solidFill>
                <a:latin typeface="Verdana" panose="020B0604030504040204" pitchFamily="34" charset="0"/>
                <a:ea typeface="宋体" panose="02010600030101010101" pitchFamily="2" charset="-122"/>
              </a:defRPr>
            </a:lvl1p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t>‹#›</a:t>
            </a:fld>
            <a:endParaRPr lang="zh-CN" altLang="en-US" strike="noStrike" noProof="1"/>
          </a:p>
        </p:txBody>
      </p:sp>
      <p:sp>
        <p:nvSpPr>
          <p:cNvPr id="1032" name="标题 1025"/>
          <p:cNvSpPr>
            <a:spLocks noGrp="1"/>
          </p:cNvSpPr>
          <p:nvPr>
            <p:ph type="title"/>
          </p:nvPr>
        </p:nvSpPr>
        <p:spPr>
          <a:xfrm>
            <a:off x="2514600" y="274638"/>
            <a:ext cx="6629400" cy="563562"/>
          </a:xfrm>
          <a:prstGeom prst="rect">
            <a:avLst/>
          </a:prstGeom>
          <a:noFill/>
          <a:ln w="9525">
            <a:noFill/>
          </a:ln>
        </p:spPr>
        <p:txBody>
          <a:bodyPr anchor="ctr"/>
          <a:lstStyle/>
          <a:p>
            <a:pPr lvl="0" indent="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4000" b="1"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b="1" i="0" u="none" kern="1200" baseline="0">
          <a:solidFill>
            <a:schemeClr val="accent2"/>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tx1"/>
        </a:buClr>
        <a:buFont typeface="Wingdings" panose="05000000000000000000" pitchFamily="2" charset="2"/>
        <a:buChar char="•"/>
        <a:defRPr sz="22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2049"/>
          <p:cNvSpPr>
            <a:spLocks noGrp="1"/>
          </p:cNvSpPr>
          <p:nvPr>
            <p:ph type="ctrTitle"/>
          </p:nvPr>
        </p:nvSpPr>
        <p:spPr>
          <a:xfrm>
            <a:off x="2266950" y="2565400"/>
            <a:ext cx="6877050" cy="1511300"/>
          </a:xfrm>
        </p:spPr>
        <p:txBody>
          <a:bodyPr anchor="ctr"/>
          <a:lstStyle/>
          <a:p>
            <a:pPr algn="ctr" defTabSz="914400">
              <a:buNone/>
            </a:pPr>
            <a:r>
              <a:rPr lang="zh-CN" altLang="en-US" sz="3600" kern="1200" baseline="0" dirty="0">
                <a:latin typeface="+mj-lt"/>
                <a:ea typeface="隶书" panose="02010509060101010101" pitchFamily="49" charset="-122"/>
                <a:cs typeface="+mj-cs"/>
              </a:rPr>
              <a:t>杭州电子科技大学信息工程学院</a:t>
            </a:r>
            <a:br>
              <a:rPr lang="zh-CN" altLang="en-US" sz="3600" kern="1200" baseline="0" dirty="0">
                <a:latin typeface="+mj-lt"/>
                <a:ea typeface="隶书" panose="02010509060101010101" pitchFamily="49" charset="-122"/>
                <a:cs typeface="+mj-cs"/>
              </a:rPr>
            </a:br>
            <a:r>
              <a:rPr lang="zh-CN" altLang="en-US" sz="3600" kern="1200" baseline="0" dirty="0">
                <a:latin typeface="+mj-lt"/>
                <a:ea typeface="隶书" panose="02010509060101010101" pitchFamily="49" charset="-122"/>
                <a:cs typeface="+mj-cs"/>
              </a:rPr>
              <a:t>学生网上选课指南</a:t>
            </a:r>
            <a:endParaRPr lang="en-US" altLang="zh-CN" sz="3600" kern="1200" baseline="0" dirty="0">
              <a:latin typeface="+mj-lt"/>
              <a:ea typeface="隶书" panose="02010509060101010101" pitchFamily="49" charset="-122"/>
              <a:cs typeface="+mj-cs"/>
            </a:endParaRPr>
          </a:p>
        </p:txBody>
      </p:sp>
      <p:sp>
        <p:nvSpPr>
          <p:cNvPr id="3074" name="副标题 2050"/>
          <p:cNvSpPr>
            <a:spLocks noGrp="1"/>
          </p:cNvSpPr>
          <p:nvPr>
            <p:ph type="subTitle" idx="1"/>
          </p:nvPr>
        </p:nvSpPr>
        <p:spPr>
          <a:xfrm>
            <a:off x="3924300" y="4868863"/>
            <a:ext cx="4576790" cy="1203343"/>
          </a:xfrm>
        </p:spPr>
        <p:txBody>
          <a:bodyPr anchor="t"/>
          <a:lstStyle/>
          <a:p>
            <a:r>
              <a:rPr lang="en-US" altLang="zh-CN" dirty="0">
                <a:ea typeface="宋体" panose="02010600030101010101" pitchFamily="2" charset="-122"/>
              </a:rPr>
              <a:t>http://www.hziee.edu.cn</a:t>
            </a:r>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07521"/>
          <p:cNvSpPr>
            <a:spLocks noGrp="1"/>
          </p:cNvSpPr>
          <p:nvPr>
            <p:ph type="title"/>
          </p:nvPr>
        </p:nvSpPr>
        <p:spPr/>
        <p:txBody>
          <a:bodyPr anchor="ctr"/>
          <a:lstStyle/>
          <a:p>
            <a:pPr algn="ctr"/>
            <a:r>
              <a:rPr lang="zh-CN" altLang="en-US" sz="3600" dirty="0">
                <a:latin typeface="黑体" panose="02010609060101010101" pitchFamily="2" charset="-122"/>
                <a:ea typeface="黑体" panose="02010609060101010101" pitchFamily="2" charset="-122"/>
              </a:rPr>
              <a:t>跨专业选课网上选课操作界面</a:t>
            </a:r>
            <a:endParaRPr lang="en-US" altLang="zh-CN" sz="3600">
              <a:latin typeface="黑体" panose="02010609060101010101" pitchFamily="2" charset="-122"/>
              <a:ea typeface="黑体" panose="02010609060101010101" pitchFamily="2" charset="-122"/>
            </a:endParaRPr>
          </a:p>
        </p:txBody>
      </p:sp>
      <p:sp>
        <p:nvSpPr>
          <p:cNvPr id="18435"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graphicFrame>
        <p:nvGraphicFramePr>
          <p:cNvPr id="8" name="对象 7"/>
          <p:cNvGraphicFramePr>
            <a:graphicFrameLocks noChangeAspect="1"/>
          </p:cNvGraphicFramePr>
          <p:nvPr/>
        </p:nvGraphicFramePr>
        <p:xfrm>
          <a:off x="6786578" y="5572140"/>
          <a:ext cx="1982222" cy="927101"/>
        </p:xfrm>
        <a:graphic>
          <a:graphicData uri="http://schemas.openxmlformats.org/presentationml/2006/ole">
            <mc:AlternateContent xmlns:mc="http://schemas.openxmlformats.org/markup-compatibility/2006">
              <mc:Choice xmlns:v="urn:schemas-microsoft-com:vml" Requires="v">
                <p:oleObj name="包装程序外壳对象" showAsIcon="1" r:id="rId2" imgW="1133475" imgH="523875" progId="Package">
                  <p:embed/>
                </p:oleObj>
              </mc:Choice>
              <mc:Fallback>
                <p:oleObj name="包装程序外壳对象" showAsIcon="1" r:id="rId2" imgW="1133475" imgH="523875" progId="Package">
                  <p:embed/>
                  <p:pic>
                    <p:nvPicPr>
                      <p:cNvPr id="0" name="图片 3072"/>
                      <p:cNvPicPr>
                        <a:picLocks noChangeAspect="1"/>
                      </p:cNvPicPr>
                      <p:nvPr/>
                    </p:nvPicPr>
                    <p:blipFill>
                      <a:blip r:embed="rId3"/>
                      <a:stretch>
                        <a:fillRect/>
                      </a:stretch>
                    </p:blipFill>
                    <p:spPr>
                      <a:xfrm>
                        <a:off x="6786578" y="5572140"/>
                        <a:ext cx="1982222" cy="927101"/>
                      </a:xfrm>
                      <a:prstGeom prst="rect">
                        <a:avLst/>
                      </a:prstGeom>
                      <a:noFill/>
                      <a:ln w="9525">
                        <a:noFill/>
                      </a:ln>
                    </p:spPr>
                  </p:pic>
                </p:oleObj>
              </mc:Fallback>
            </mc:AlternateContent>
          </a:graphicData>
        </a:graphic>
      </p:graphicFrame>
      <p:pic>
        <p:nvPicPr>
          <p:cNvPr id="28675" name="Picture 3" descr="C:\Users\Administrator\AppData\Roaming\Tencent\Users\245671210\QQ\WinTemp\RichOle\(LD2FJ4%@QA$_B0R3@PL))X.png"/>
          <p:cNvPicPr>
            <a:picLocks noChangeAspect="1" noChangeArrowheads="1"/>
          </p:cNvPicPr>
          <p:nvPr/>
        </p:nvPicPr>
        <p:blipFill>
          <a:blip r:embed="rId4"/>
          <a:srcRect/>
          <a:stretch>
            <a:fillRect/>
          </a:stretch>
        </p:blipFill>
        <p:spPr bwMode="auto">
          <a:xfrm>
            <a:off x="0" y="1214422"/>
            <a:ext cx="9051268" cy="4286280"/>
          </a:xfrm>
          <a:prstGeom prst="rect">
            <a:avLst/>
          </a:prstGeom>
          <a:noFill/>
        </p:spPr>
      </p:pic>
      <p:sp>
        <p:nvSpPr>
          <p:cNvPr id="6" name="TextBox 5"/>
          <p:cNvSpPr txBox="1"/>
          <p:nvPr/>
        </p:nvSpPr>
        <p:spPr>
          <a:xfrm>
            <a:off x="1785918" y="5786454"/>
            <a:ext cx="4515980" cy="461665"/>
          </a:xfrm>
          <a:prstGeom prst="rect">
            <a:avLst/>
          </a:prstGeom>
          <a:noFill/>
        </p:spPr>
        <p:txBody>
          <a:bodyPr wrap="none" rtlCol="0">
            <a:spAutoFit/>
          </a:bodyPr>
          <a:lstStyle/>
          <a:p>
            <a:r>
              <a:rPr lang="zh-CN" altLang="en-US" sz="2400" b="1" dirty="0"/>
              <a:t>非放映模式下双击观看操作视频</a:t>
            </a:r>
          </a:p>
        </p:txBody>
      </p:sp>
      <p:sp>
        <p:nvSpPr>
          <p:cNvPr id="7" name="右箭头 6"/>
          <p:cNvSpPr/>
          <p:nvPr/>
        </p:nvSpPr>
        <p:spPr>
          <a:xfrm>
            <a:off x="6357950" y="5857892"/>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00353"/>
          <p:cNvSpPr>
            <a:spLocks noGrp="1"/>
          </p:cNvSpPr>
          <p:nvPr>
            <p:ph type="title"/>
          </p:nvPr>
        </p:nvSpPr>
        <p:spPr>
          <a:xfrm>
            <a:off x="574675" y="333375"/>
            <a:ext cx="8569325" cy="563563"/>
          </a:xfrm>
        </p:spPr>
        <p:txBody>
          <a:bodyPr anchor="ctr"/>
          <a:lstStyle/>
          <a:p>
            <a:pPr algn="ctr"/>
            <a:r>
              <a:rPr lang="en-US" altLang="zh-CN" sz="3600" dirty="0">
                <a:latin typeface="黑体" panose="02010609060101010101" pitchFamily="2" charset="-122"/>
                <a:ea typeface="黑体" panose="02010609060101010101" pitchFamily="2" charset="-122"/>
              </a:rPr>
              <a:t>4.</a:t>
            </a:r>
            <a:r>
              <a:rPr lang="zh-CN" altLang="en-US" sz="3600" dirty="0">
                <a:latin typeface="黑体" panose="02010609060101010101" pitchFamily="2" charset="-122"/>
                <a:ea typeface="黑体" panose="02010609060101010101" pitchFamily="2" charset="-122"/>
              </a:rPr>
              <a:t>体育课网上选课操作流程</a:t>
            </a:r>
            <a:endParaRPr lang="en-US" altLang="zh-CN" sz="3600" dirty="0">
              <a:latin typeface="黑体" panose="02010609060101010101" pitchFamily="2" charset="-122"/>
              <a:ea typeface="黑体" panose="02010609060101010101" pitchFamily="2" charset="-122"/>
            </a:endParaRPr>
          </a:p>
        </p:txBody>
      </p:sp>
      <p:sp>
        <p:nvSpPr>
          <p:cNvPr id="11266" name="文本占位符 100354"/>
          <p:cNvSpPr>
            <a:spLocks noGrp="1"/>
          </p:cNvSpPr>
          <p:nvPr>
            <p:ph idx="1"/>
          </p:nvPr>
        </p:nvSpPr>
        <p:spPr>
          <a:xfrm>
            <a:off x="539750" y="1670050"/>
            <a:ext cx="7993063" cy="4638675"/>
          </a:xfrm>
        </p:spPr>
        <p:txBody>
          <a:bodyPr anchor="t"/>
          <a:lstStyle/>
          <a:p>
            <a:pPr>
              <a:lnSpc>
                <a:spcPct val="90000"/>
              </a:lnSpc>
            </a:pPr>
            <a:r>
              <a:rPr lang="zh-CN" altLang="en-US" dirty="0">
                <a:solidFill>
                  <a:schemeClr val="accent1"/>
                </a:solidFill>
                <a:latin typeface="黑体" panose="02010609060101010101" pitchFamily="2" charset="-122"/>
                <a:ea typeface="黑体" panose="02010609060101010101" pitchFamily="2" charset="-122"/>
              </a:rPr>
              <a:t>体育课的选课操作步骤</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）选体育课</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）选择“选课方式”</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）点击“所选课程”</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5</a:t>
            </a:r>
            <a:r>
              <a:rPr lang="zh-CN" altLang="en-US" sz="2400" dirty="0">
                <a:solidFill>
                  <a:srgbClr val="0000FF"/>
                </a:solidFill>
                <a:latin typeface="黑体" panose="02010609060101010101" pitchFamily="2" charset="-122"/>
                <a:ea typeface="黑体" panose="02010609060101010101" pitchFamily="2" charset="-122"/>
              </a:rPr>
              <a:t>）点击“所要选的教学班”</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6</a:t>
            </a:r>
            <a:r>
              <a:rPr lang="zh-CN" altLang="en-US" sz="2400" dirty="0">
                <a:solidFill>
                  <a:srgbClr val="0000FF"/>
                </a:solidFill>
                <a:latin typeface="黑体" panose="02010609060101010101" pitchFamily="2" charset="-122"/>
                <a:ea typeface="黑体" panose="02010609060101010101" pitchFamily="2" charset="-122"/>
              </a:rPr>
              <a:t>）点击“选定课程”</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7</a:t>
            </a:r>
            <a:r>
              <a:rPr lang="zh-CN" altLang="en-US" sz="2400" dirty="0">
                <a:solidFill>
                  <a:srgbClr val="0000FF"/>
                </a:solidFill>
                <a:latin typeface="黑体" panose="02010609060101010101" pitchFamily="2" charset="-122"/>
                <a:ea typeface="黑体" panose="02010609060101010101" pitchFamily="2" charset="-122"/>
              </a:rPr>
              <a:t>）点击</a:t>
            </a:r>
            <a:r>
              <a:rPr lang="en-US" altLang="zh-CN" sz="2400">
                <a:solidFill>
                  <a:srgbClr val="0000FF"/>
                </a:solidFill>
                <a:latin typeface="黑体" panose="02010609060101010101" pitchFamily="2" charset="-122"/>
                <a:ea typeface="黑体" panose="02010609060101010101" pitchFamily="2" charset="-122"/>
              </a:rPr>
              <a:t>“</a:t>
            </a:r>
            <a:r>
              <a:rPr lang="zh-CN" altLang="en-US" sz="2400" dirty="0">
                <a:solidFill>
                  <a:srgbClr val="0000FF"/>
                </a:solidFill>
                <a:latin typeface="黑体" panose="02010609060101010101" pitchFamily="2" charset="-122"/>
                <a:ea typeface="黑体" panose="02010609060101010101" pitchFamily="2" charset="-122"/>
              </a:rPr>
              <a:t>提交”完成选课。</a:t>
            </a:r>
            <a:r>
              <a:rPr lang="zh-CN" altLang="en-US" sz="2000" dirty="0">
                <a:latin typeface="宋体" panose="02010600030101010101" pitchFamily="2" charset="-122"/>
                <a:ea typeface="宋体" panose="02010600030101010101" pitchFamily="2" charset="-122"/>
              </a:rPr>
              <a:t>      </a:t>
            </a:r>
            <a:endParaRPr lang="zh-CN" altLang="en-US" sz="2000" dirty="0">
              <a:solidFill>
                <a:srgbClr val="FF3300"/>
              </a:solidFill>
              <a:latin typeface="宋体" panose="02010600030101010101" pitchFamily="2" charset="-122"/>
              <a:ea typeface="宋体" panose="02010600030101010101" pitchFamily="2" charset="-122"/>
            </a:endParaRPr>
          </a:p>
        </p:txBody>
      </p:sp>
      <p:sp>
        <p:nvSpPr>
          <p:cNvPr id="1126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01377"/>
          <p:cNvSpPr>
            <a:spLocks noGrp="1"/>
          </p:cNvSpPr>
          <p:nvPr>
            <p:ph type="title"/>
          </p:nvPr>
        </p:nvSpPr>
        <p:spPr/>
        <p:txBody>
          <a:bodyPr anchor="ctr"/>
          <a:lstStyle/>
          <a:p>
            <a:pPr algn="ctr"/>
            <a:r>
              <a:rPr lang="zh-CN" altLang="en-US" sz="3600" dirty="0">
                <a:latin typeface="黑体" panose="02010609060101010101" pitchFamily="2" charset="-122"/>
                <a:ea typeface="黑体" panose="02010609060101010101" pitchFamily="2" charset="-122"/>
              </a:rPr>
              <a:t>体育课网上选课操作界面</a:t>
            </a:r>
            <a:endParaRPr lang="en-US" altLang="zh-CN" sz="3600">
              <a:latin typeface="黑体" panose="02010609060101010101" pitchFamily="2" charset="-122"/>
              <a:ea typeface="黑体" panose="02010609060101010101" pitchFamily="2" charset="-122"/>
            </a:endParaRPr>
          </a:p>
        </p:txBody>
      </p:sp>
      <p:sp>
        <p:nvSpPr>
          <p:cNvPr id="12291"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pic>
        <p:nvPicPr>
          <p:cNvPr id="24578" name="Picture 2" descr="C:\Users\Administrator\AppData\Roaming\Tencent\Users\245671210\QQ\WinTemp\RichOle\@TA4K)$IDELU{%K1A4}F0NB.png"/>
          <p:cNvPicPr>
            <a:picLocks noChangeAspect="1" noChangeArrowheads="1"/>
          </p:cNvPicPr>
          <p:nvPr/>
        </p:nvPicPr>
        <p:blipFill>
          <a:blip r:embed="rId2"/>
          <a:srcRect/>
          <a:stretch>
            <a:fillRect/>
          </a:stretch>
        </p:blipFill>
        <p:spPr bwMode="auto">
          <a:xfrm>
            <a:off x="0" y="1142985"/>
            <a:ext cx="9143999" cy="4429155"/>
          </a:xfrm>
          <a:prstGeom prst="rect">
            <a:avLst/>
          </a:prstGeom>
          <a:noFill/>
        </p:spPr>
      </p:pic>
      <p:sp>
        <p:nvSpPr>
          <p:cNvPr id="7" name="右箭头 6"/>
          <p:cNvSpPr/>
          <p:nvPr/>
        </p:nvSpPr>
        <p:spPr>
          <a:xfrm>
            <a:off x="5572132" y="5857892"/>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对象 9"/>
          <p:cNvGraphicFramePr>
            <a:graphicFrameLocks noChangeAspect="1"/>
          </p:cNvGraphicFramePr>
          <p:nvPr/>
        </p:nvGraphicFramePr>
        <p:xfrm>
          <a:off x="6143636" y="5572140"/>
          <a:ext cx="1643074" cy="922518"/>
        </p:xfrm>
        <a:graphic>
          <a:graphicData uri="http://schemas.openxmlformats.org/presentationml/2006/ole">
            <mc:AlternateContent xmlns:mc="http://schemas.openxmlformats.org/markup-compatibility/2006">
              <mc:Choice xmlns:v="urn:schemas-microsoft-com:vml" Requires="v">
                <p:oleObj name="包装程序外壳对象" showAsIcon="1" r:id="rId3" imgW="1133475" imgH="523875" progId="Package">
                  <p:embed/>
                </p:oleObj>
              </mc:Choice>
              <mc:Fallback>
                <p:oleObj name="包装程序外壳对象" showAsIcon="1" r:id="rId3" imgW="1133475" imgH="523875" progId="Package">
                  <p:embed/>
                  <p:pic>
                    <p:nvPicPr>
                      <p:cNvPr id="0" name="图片 4096"/>
                      <p:cNvPicPr>
                        <a:picLocks noChangeAspect="1"/>
                      </p:cNvPicPr>
                      <p:nvPr/>
                    </p:nvPicPr>
                    <p:blipFill>
                      <a:blip r:embed="rId4"/>
                      <a:stretch>
                        <a:fillRect/>
                      </a:stretch>
                    </p:blipFill>
                    <p:spPr>
                      <a:xfrm>
                        <a:off x="6143636" y="5572140"/>
                        <a:ext cx="1643074" cy="922518"/>
                      </a:xfrm>
                      <a:prstGeom prst="rect">
                        <a:avLst/>
                      </a:prstGeom>
                      <a:noFill/>
                      <a:ln w="9525">
                        <a:noFill/>
                      </a:ln>
                    </p:spPr>
                  </p:pic>
                </p:oleObj>
              </mc:Fallback>
            </mc:AlternateContent>
          </a:graphicData>
        </a:graphic>
      </p:graphicFrame>
      <p:sp>
        <p:nvSpPr>
          <p:cNvPr id="11" name="TextBox 10"/>
          <p:cNvSpPr txBox="1"/>
          <p:nvPr/>
        </p:nvSpPr>
        <p:spPr>
          <a:xfrm>
            <a:off x="1071538" y="5786454"/>
            <a:ext cx="4515980" cy="461665"/>
          </a:xfrm>
          <a:prstGeom prst="rect">
            <a:avLst/>
          </a:prstGeom>
          <a:noFill/>
        </p:spPr>
        <p:txBody>
          <a:bodyPr wrap="none" rtlCol="0">
            <a:spAutoFit/>
          </a:bodyPr>
          <a:lstStyle/>
          <a:p>
            <a:r>
              <a:rPr lang="zh-CN" altLang="en-US" sz="2400" b="1" dirty="0"/>
              <a:t>非放映模式下双击观看操作视频</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98305"/>
          <p:cNvSpPr>
            <a:spLocks noGrp="1"/>
          </p:cNvSpPr>
          <p:nvPr>
            <p:ph type="title"/>
          </p:nvPr>
        </p:nvSpPr>
        <p:spPr>
          <a:xfrm>
            <a:off x="1187450" y="333375"/>
            <a:ext cx="7561263" cy="563563"/>
          </a:xfrm>
        </p:spPr>
        <p:txBody>
          <a:bodyPr anchor="ctr"/>
          <a:lstStyle/>
          <a:p>
            <a:pPr algn="ctr"/>
            <a:r>
              <a:rPr lang="en-US" altLang="zh-CN" sz="3600" dirty="0">
                <a:latin typeface="黑体" panose="02010609060101010101" pitchFamily="2" charset="-122"/>
                <a:ea typeface="黑体" panose="02010609060101010101" pitchFamily="2" charset="-122"/>
              </a:rPr>
              <a:t>5.</a:t>
            </a:r>
            <a:r>
              <a:rPr lang="zh-CN" altLang="en-US" sz="3600" dirty="0">
                <a:latin typeface="黑体" panose="02010609060101010101" pitchFamily="2" charset="-122"/>
                <a:ea typeface="黑体" panose="02010609060101010101" pitchFamily="2" charset="-122"/>
              </a:rPr>
              <a:t>重修课程网上选课操作流程</a:t>
            </a:r>
            <a:endParaRPr lang="en-US" altLang="zh-CN" sz="3600" dirty="0">
              <a:latin typeface="黑体" panose="02010609060101010101" pitchFamily="2" charset="-122"/>
              <a:ea typeface="黑体" panose="02010609060101010101" pitchFamily="2" charset="-122"/>
            </a:endParaRPr>
          </a:p>
        </p:txBody>
      </p:sp>
      <p:sp>
        <p:nvSpPr>
          <p:cNvPr id="13314" name="文本占位符 98306"/>
          <p:cNvSpPr>
            <a:spLocks noGrp="1"/>
          </p:cNvSpPr>
          <p:nvPr>
            <p:ph idx="1"/>
          </p:nvPr>
        </p:nvSpPr>
        <p:spPr>
          <a:xfrm>
            <a:off x="468313" y="1341438"/>
            <a:ext cx="7993062" cy="5040312"/>
          </a:xfrm>
        </p:spPr>
        <p:txBody>
          <a:bodyPr anchor="t"/>
          <a:lstStyle/>
          <a:p>
            <a:pPr marL="0" indent="0">
              <a:lnSpc>
                <a:spcPct val="80000"/>
              </a:lnSpc>
            </a:pPr>
            <a:r>
              <a:rPr lang="zh-CN" altLang="en-US" sz="3200" dirty="0">
                <a:solidFill>
                  <a:schemeClr val="accent1"/>
                </a:solidFill>
                <a:latin typeface="黑体" panose="02010609060101010101" pitchFamily="2" charset="-122"/>
                <a:ea typeface="黑体" panose="02010609060101010101" pitchFamily="2" charset="-122"/>
              </a:rPr>
              <a:t>重修选课操作步骤</a:t>
            </a:r>
          </a:p>
          <a:p>
            <a:pPr marL="0" indent="0" algn="just">
              <a:lnSpc>
                <a:spcPct val="130000"/>
              </a:lnSpc>
              <a:spcBef>
                <a:spcPct val="0"/>
              </a:spcBef>
              <a:buNone/>
            </a:pP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p>
          <a:p>
            <a:pPr marL="0" indent="0" algn="just">
              <a:lnSpc>
                <a:spcPct val="13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）重修选课</a:t>
            </a:r>
            <a:endParaRPr lang="en-US" altLang="zh-CN" sz="2400" dirty="0">
              <a:solidFill>
                <a:srgbClr val="0000FF"/>
              </a:solidFill>
              <a:latin typeface="黑体" panose="02010609060101010101" pitchFamily="2" charset="-122"/>
              <a:ea typeface="黑体" panose="02010609060101010101" pitchFamily="2" charset="-122"/>
            </a:endParaRPr>
          </a:p>
          <a:p>
            <a:pPr marL="0" indent="0" algn="just">
              <a:lnSpc>
                <a:spcPct val="130000"/>
              </a:lnSpc>
              <a:spcBef>
                <a:spcPct val="0"/>
              </a:spcBef>
              <a:buNone/>
            </a:pPr>
            <a:r>
              <a:rPr lang="zh-CN" altLang="en-US" sz="2000" dirty="0">
                <a:solidFill>
                  <a:srgbClr val="FF0000"/>
                </a:solidFill>
                <a:latin typeface="黑体" panose="02010609060101010101" pitchFamily="2" charset="-122"/>
                <a:ea typeface="黑体" panose="02010609060101010101" pitchFamily="2" charset="-122"/>
              </a:rPr>
              <a:t>温馨提示：此功能仅限课程没有通过的学生选课，若课程改名了不能在此功能选课，需要在跨年级跨专业功能里选课或者钉钉OA提交</a:t>
            </a:r>
            <a:r>
              <a:rPr lang="en-US" altLang="zh-CN" sz="2000" dirty="0">
                <a:solidFill>
                  <a:srgbClr val="FF0000"/>
                </a:solidFill>
                <a:latin typeface="黑体" panose="02010609060101010101" pitchFamily="2" charset="-122"/>
                <a:ea typeface="黑体" panose="02010609060101010101" pitchFamily="2" charset="-122"/>
              </a:rPr>
              <a:t>“</a:t>
            </a:r>
            <a:r>
              <a:rPr lang="zh-CN" altLang="en-US" sz="2000" dirty="0">
                <a:solidFill>
                  <a:srgbClr val="FF0000"/>
                </a:solidFill>
                <a:latin typeface="黑体" panose="02010609060101010101" pitchFamily="2" charset="-122"/>
                <a:ea typeface="黑体" panose="02010609060101010101" pitchFamily="2" charset="-122"/>
              </a:rPr>
              <a:t>学生退、补选课申请”，由所在学院教学秘书处理。期末考试通过后还要到教务处办理课程替代。</a:t>
            </a:r>
            <a:endParaRPr lang="en-US" altLang="zh-CN" sz="2000" dirty="0">
              <a:solidFill>
                <a:srgbClr val="FF0000"/>
              </a:solidFill>
              <a:latin typeface="黑体" panose="02010609060101010101" pitchFamily="2" charset="-122"/>
              <a:ea typeface="黑体" panose="02010609060101010101" pitchFamily="2" charset="-122"/>
            </a:endParaRPr>
          </a:p>
          <a:p>
            <a:pPr marL="0" indent="0" algn="just">
              <a:lnSpc>
                <a:spcPct val="130000"/>
              </a:lnSpc>
              <a:spcBef>
                <a:spcPct val="0"/>
              </a:spcBef>
              <a:buNone/>
            </a:pPr>
            <a:r>
              <a:rPr lang="zh-CN" altLang="en-US" sz="2400" dirty="0">
                <a:latin typeface="宋体" panose="02010600030101010101" pitchFamily="2" charset="-122"/>
                <a:ea typeface="宋体" panose="02010600030101010101" pitchFamily="2" charset="-122"/>
              </a:rPr>
              <a:t>    </a:t>
            </a:r>
            <a:endParaRPr lang="zh-CN" altLang="en-US" sz="2400" dirty="0">
              <a:latin typeface="黑体" panose="02010609060101010101" pitchFamily="2" charset="-122"/>
              <a:ea typeface="黑体" panose="02010609060101010101" pitchFamily="2" charset="-122"/>
            </a:endParaRPr>
          </a:p>
        </p:txBody>
      </p:sp>
      <p:sp>
        <p:nvSpPr>
          <p:cNvPr id="13315"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99329"/>
          <p:cNvSpPr>
            <a:spLocks noGrp="1"/>
          </p:cNvSpPr>
          <p:nvPr>
            <p:ph type="title"/>
          </p:nvPr>
        </p:nvSpPr>
        <p:spPr/>
        <p:txBody>
          <a:bodyPr anchor="ctr"/>
          <a:lstStyle/>
          <a:p>
            <a:pPr algn="ctr"/>
            <a:r>
              <a:rPr lang="zh-CN" altLang="en-US" sz="3600" dirty="0">
                <a:latin typeface="黑体" panose="02010609060101010101" pitchFamily="2" charset="-122"/>
                <a:ea typeface="黑体" panose="02010609060101010101" pitchFamily="2" charset="-122"/>
              </a:rPr>
              <a:t>重修课网上选课操作界面</a:t>
            </a:r>
            <a:endParaRPr lang="en-US" altLang="zh-CN" sz="3600" dirty="0">
              <a:latin typeface="黑体" panose="02010609060101010101" pitchFamily="2" charset="-122"/>
              <a:ea typeface="黑体" panose="02010609060101010101" pitchFamily="2" charset="-122"/>
            </a:endParaRPr>
          </a:p>
        </p:txBody>
      </p:sp>
      <p:sp>
        <p:nvSpPr>
          <p:cNvPr id="14340"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pic>
        <p:nvPicPr>
          <p:cNvPr id="26626" name="图片 5"/>
          <p:cNvPicPr>
            <a:picLocks noChangeAspect="1" noChangeArrowheads="1"/>
          </p:cNvPicPr>
          <p:nvPr/>
        </p:nvPicPr>
        <p:blipFill>
          <a:blip r:embed="rId2"/>
          <a:srcRect/>
          <a:stretch>
            <a:fillRect/>
          </a:stretch>
        </p:blipFill>
        <p:spPr bwMode="auto">
          <a:xfrm>
            <a:off x="0" y="1214422"/>
            <a:ext cx="9144000" cy="2714644"/>
          </a:xfrm>
          <a:prstGeom prst="rect">
            <a:avLst/>
          </a:prstGeom>
          <a:noFill/>
          <a:ln w="9525">
            <a:noFill/>
            <a:miter lim="800000"/>
            <a:headEnd/>
            <a:tailEnd/>
          </a:ln>
        </p:spPr>
      </p:pic>
      <p:sp>
        <p:nvSpPr>
          <p:cNvPr id="8" name="矩形 7"/>
          <p:cNvSpPr/>
          <p:nvPr/>
        </p:nvSpPr>
        <p:spPr>
          <a:xfrm>
            <a:off x="142844" y="3929066"/>
            <a:ext cx="9001156" cy="1754326"/>
          </a:xfrm>
          <a:prstGeom prst="rect">
            <a:avLst/>
          </a:prstGeom>
        </p:spPr>
        <p:txBody>
          <a:bodyPr wrap="square">
            <a:spAutoFit/>
          </a:bodyPr>
          <a:lstStyle/>
          <a:p>
            <a:r>
              <a:rPr lang="zh-CN" altLang="en-US" dirty="0"/>
              <a:t>       </a:t>
            </a:r>
            <a:r>
              <a:rPr lang="zh-CN" altLang="en-US" b="1" dirty="0"/>
              <a:t>首先在方框①中输入所要重修的课程，第二步点击查询课程，在方框</a:t>
            </a:r>
            <a:r>
              <a:rPr lang="en-US" b="1" dirty="0"/>
              <a:t>③</a:t>
            </a:r>
            <a:r>
              <a:rPr lang="zh-CN" altLang="en-US" b="1" dirty="0"/>
              <a:t>的下拉选项中就会出现对应的课程。点击课程名称后页面就会跳转到大家熟悉的选择页面，选择相应的教师，输入验证码就可以选课成功。</a:t>
            </a:r>
            <a:endParaRPr lang="en-US" altLang="zh-CN" b="1" dirty="0"/>
          </a:p>
          <a:p>
            <a:r>
              <a:rPr lang="en-US" altLang="zh-CN" b="1" dirty="0"/>
              <a:t>       </a:t>
            </a:r>
            <a:r>
              <a:rPr lang="zh-CN" altLang="en-US" b="1" dirty="0"/>
              <a:t>在手机和</a:t>
            </a:r>
            <a:r>
              <a:rPr lang="en-US" altLang="zh-CN" b="1" dirty="0"/>
              <a:t>PC</a:t>
            </a:r>
            <a:r>
              <a:rPr lang="zh-CN" altLang="en-US" b="1" dirty="0"/>
              <a:t>端进行重修选课也需要选择合适的浏览器，部分浏览器会拦截跳转的页面使得选课不成功。操作时若发现浏览器提示弹窗被拦截可以手动取消拦截，页面就会正常跳转。</a:t>
            </a:r>
          </a:p>
        </p:txBody>
      </p:sp>
      <p:graphicFrame>
        <p:nvGraphicFramePr>
          <p:cNvPr id="9" name="对象 8"/>
          <p:cNvGraphicFramePr>
            <a:graphicFrameLocks noChangeAspect="1"/>
          </p:cNvGraphicFramePr>
          <p:nvPr/>
        </p:nvGraphicFramePr>
        <p:xfrm>
          <a:off x="5981507" y="5429264"/>
          <a:ext cx="2233831" cy="1143008"/>
        </p:xfrm>
        <a:graphic>
          <a:graphicData uri="http://schemas.openxmlformats.org/presentationml/2006/ole">
            <mc:AlternateContent xmlns:mc="http://schemas.openxmlformats.org/markup-compatibility/2006">
              <mc:Choice xmlns:v="urn:schemas-microsoft-com:vml" Requires="v">
                <p:oleObj name="包装程序外壳对象" showAsIcon="1" r:id="rId3" imgW="1276350" imgH="523875" progId="Package">
                  <p:embed/>
                </p:oleObj>
              </mc:Choice>
              <mc:Fallback>
                <p:oleObj name="包装程序外壳对象" showAsIcon="1" r:id="rId3" imgW="1276350" imgH="523875" progId="Package">
                  <p:embed/>
                  <p:pic>
                    <p:nvPicPr>
                      <p:cNvPr id="0" name="图片 5120"/>
                      <p:cNvPicPr>
                        <a:picLocks noChangeAspect="1"/>
                      </p:cNvPicPr>
                      <p:nvPr/>
                    </p:nvPicPr>
                    <p:blipFill>
                      <a:blip r:embed="rId4"/>
                      <a:stretch>
                        <a:fillRect/>
                      </a:stretch>
                    </p:blipFill>
                    <p:spPr>
                      <a:xfrm>
                        <a:off x="5981507" y="5429264"/>
                        <a:ext cx="2233831" cy="1143008"/>
                      </a:xfrm>
                      <a:prstGeom prst="rect">
                        <a:avLst/>
                      </a:prstGeom>
                      <a:noFill/>
                      <a:ln w="9525">
                        <a:noFill/>
                      </a:ln>
                    </p:spPr>
                  </p:pic>
                </p:oleObj>
              </mc:Fallback>
            </mc:AlternateContent>
          </a:graphicData>
        </a:graphic>
      </p:graphicFrame>
      <p:sp>
        <p:nvSpPr>
          <p:cNvPr id="10" name="右箭头 9"/>
          <p:cNvSpPr/>
          <p:nvPr/>
        </p:nvSpPr>
        <p:spPr>
          <a:xfrm>
            <a:off x="5500694" y="5929330"/>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056152" y="5857892"/>
            <a:ext cx="4515980" cy="461665"/>
          </a:xfrm>
          <a:prstGeom prst="rect">
            <a:avLst/>
          </a:prstGeom>
          <a:noFill/>
        </p:spPr>
        <p:txBody>
          <a:bodyPr wrap="none" rtlCol="0">
            <a:spAutoFit/>
          </a:bodyPr>
          <a:lstStyle/>
          <a:p>
            <a:r>
              <a:rPr lang="zh-CN" altLang="en-US" sz="2400" b="1" dirty="0"/>
              <a:t>非放映模式下双击观看操作视频</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02401"/>
          <p:cNvSpPr>
            <a:spLocks noGrp="1"/>
          </p:cNvSpPr>
          <p:nvPr>
            <p:ph type="title"/>
          </p:nvPr>
        </p:nvSpPr>
        <p:spPr>
          <a:xfrm>
            <a:off x="1692275" y="333375"/>
            <a:ext cx="7451725" cy="563563"/>
          </a:xfrm>
        </p:spPr>
        <p:txBody>
          <a:bodyPr anchor="ctr"/>
          <a:lstStyle/>
          <a:p>
            <a:pPr algn="ctr"/>
            <a:r>
              <a:rPr lang="en-US" altLang="zh-CN" sz="3600" dirty="0">
                <a:latin typeface="黑体" panose="02010609060101010101" pitchFamily="2" charset="-122"/>
                <a:ea typeface="黑体" panose="02010609060101010101" pitchFamily="2" charset="-122"/>
              </a:rPr>
              <a:t>6.</a:t>
            </a:r>
            <a:r>
              <a:rPr lang="zh-CN" altLang="en-US" sz="3600" dirty="0">
                <a:latin typeface="黑体" panose="02010609060101010101" pitchFamily="2" charset="-122"/>
                <a:ea typeface="黑体" panose="02010609060101010101" pitchFamily="2" charset="-122"/>
              </a:rPr>
              <a:t>全校性公选课网上选课操作流程</a:t>
            </a:r>
            <a:endParaRPr lang="en-US" altLang="zh-CN" sz="3600" dirty="0">
              <a:latin typeface="黑体" panose="02010609060101010101" pitchFamily="2" charset="-122"/>
              <a:ea typeface="黑体" panose="02010609060101010101" pitchFamily="2" charset="-122"/>
            </a:endParaRPr>
          </a:p>
        </p:txBody>
      </p:sp>
      <p:sp>
        <p:nvSpPr>
          <p:cNvPr id="15362" name="文本占位符 102402"/>
          <p:cNvSpPr>
            <a:spLocks noGrp="1"/>
          </p:cNvSpPr>
          <p:nvPr>
            <p:ph idx="1"/>
          </p:nvPr>
        </p:nvSpPr>
        <p:spPr>
          <a:xfrm>
            <a:off x="539750" y="1670050"/>
            <a:ext cx="8424863" cy="4711700"/>
          </a:xfrm>
        </p:spPr>
        <p:txBody>
          <a:bodyPr anchor="t"/>
          <a:lstStyle/>
          <a:p>
            <a:pPr>
              <a:lnSpc>
                <a:spcPct val="90000"/>
              </a:lnSpc>
            </a:pPr>
            <a:r>
              <a:rPr lang="zh-CN" altLang="en-US" dirty="0">
                <a:solidFill>
                  <a:schemeClr val="accent1"/>
                </a:solidFill>
                <a:latin typeface="黑体" panose="02010609060101010101" pitchFamily="2" charset="-122"/>
                <a:ea typeface="黑体" panose="02010609060101010101" pitchFamily="2" charset="-122"/>
              </a:rPr>
              <a:t>通识选修课的选课操作步骤</a:t>
            </a: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）全校性公选课</a:t>
            </a: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）选择课程归属（</a:t>
            </a:r>
            <a:r>
              <a:rPr lang="zh-CN" altLang="en-US" sz="2400" dirty="0">
                <a:solidFill>
                  <a:srgbClr val="FF0000"/>
                </a:solidFill>
                <a:latin typeface="黑体" panose="02010609060101010101" pitchFamily="2" charset="-122"/>
                <a:ea typeface="黑体" panose="02010609060101010101" pitchFamily="2" charset="-122"/>
              </a:rPr>
              <a:t>分</a:t>
            </a:r>
            <a:r>
              <a:rPr lang="zh-CN" altLang="en-US" sz="2400" dirty="0">
                <a:solidFill>
                  <a:srgbClr val="FF0000"/>
                </a:solidFill>
              </a:rPr>
              <a:t>校公选课和英语选修</a:t>
            </a:r>
            <a:r>
              <a:rPr lang="zh-CN" altLang="en-US" sz="2400" dirty="0">
                <a:solidFill>
                  <a:srgbClr val="0000FF"/>
                </a:solidFill>
                <a:latin typeface="黑体" panose="02010609060101010101" pitchFamily="2" charset="-122"/>
                <a:ea typeface="黑体" panose="02010609060101010101" pitchFamily="2" charset="-122"/>
              </a:rPr>
              <a:t>）</a:t>
            </a: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）在要选的课程前的“选课”和“预订教材”中打“√” </a:t>
            </a: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5</a:t>
            </a:r>
            <a:r>
              <a:rPr lang="zh-CN" altLang="en-US" sz="2400" dirty="0">
                <a:solidFill>
                  <a:srgbClr val="0000FF"/>
                </a:solidFill>
                <a:latin typeface="黑体" panose="02010609060101010101" pitchFamily="2" charset="-122"/>
                <a:ea typeface="黑体" panose="02010609060101010101" pitchFamily="2" charset="-122"/>
              </a:rPr>
              <a:t>）点击“提交”完成选课</a:t>
            </a:r>
          </a:p>
          <a:p>
            <a:pPr>
              <a:lnSpc>
                <a:spcPct val="150000"/>
              </a:lnSpc>
              <a:spcBef>
                <a:spcPct val="0"/>
              </a:spcBef>
              <a:buNone/>
            </a:pPr>
            <a:r>
              <a:rPr lang="zh-CN" altLang="en-US" sz="2400" dirty="0">
                <a:solidFill>
                  <a:srgbClr val="B06D2A"/>
                </a:solidFill>
                <a:latin typeface="宋体" panose="02010600030101010101" pitchFamily="2" charset="-122"/>
                <a:ea typeface="宋体" panose="02010600030101010101" pitchFamily="2" charset="-122"/>
              </a:rPr>
              <a:t>     </a:t>
            </a:r>
            <a:r>
              <a:rPr lang="zh-CN" altLang="en-US" sz="2400" dirty="0">
                <a:latin typeface="黑体" panose="02010609060101010101" pitchFamily="2" charset="-122"/>
                <a:ea typeface="黑体" panose="02010609060101010101" pitchFamily="2" charset="-122"/>
              </a:rPr>
              <a:t>所选课程出现在“已选课程”中，完成选课。</a:t>
            </a:r>
            <a:endParaRPr lang="zh-CN" altLang="en-US" sz="2000" dirty="0">
              <a:latin typeface="黑体" panose="02010609060101010101" pitchFamily="2" charset="-122"/>
              <a:ea typeface="黑体" panose="02010609060101010101" pitchFamily="2" charset="-122"/>
            </a:endParaRPr>
          </a:p>
        </p:txBody>
      </p:sp>
      <p:sp>
        <p:nvSpPr>
          <p:cNvPr id="15363"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dirty="0">
                <a:solidFill>
                  <a:schemeClr val="bg1"/>
                </a:solidFill>
              </a:rPr>
              <a:t>Company Logo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03425"/>
          <p:cNvSpPr>
            <a:spLocks noGrp="1"/>
          </p:cNvSpPr>
          <p:nvPr>
            <p:ph type="title"/>
          </p:nvPr>
        </p:nvSpPr>
        <p:spPr/>
        <p:txBody>
          <a:bodyPr anchor="ctr"/>
          <a:lstStyle/>
          <a:p>
            <a:pPr algn="ctr"/>
            <a:r>
              <a:rPr lang="zh-CN" altLang="en-US" sz="3600" dirty="0">
                <a:latin typeface="黑体" panose="02010609060101010101" pitchFamily="2" charset="-122"/>
                <a:ea typeface="黑体" panose="02010609060101010101" pitchFamily="2" charset="-122"/>
              </a:rPr>
              <a:t>全校性公选课网上选课操作界面</a:t>
            </a:r>
            <a:endParaRPr lang="en-US" altLang="zh-CN" sz="3600" dirty="0">
              <a:latin typeface="黑体" panose="02010609060101010101" pitchFamily="2" charset="-122"/>
              <a:ea typeface="黑体" panose="02010609060101010101" pitchFamily="2" charset="-122"/>
            </a:endParaRPr>
          </a:p>
        </p:txBody>
      </p:sp>
      <p:sp>
        <p:nvSpPr>
          <p:cNvPr id="1638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pic>
        <p:nvPicPr>
          <p:cNvPr id="35841" name="Picture 1" descr="C:\Users\Administrator\AppData\Roaming\Tencent\Users\245671210\QQ\WinTemp\RichOle\[N`29AEXN`JA`[228@TP6HO.png"/>
          <p:cNvPicPr>
            <a:picLocks noChangeAspect="1" noChangeArrowheads="1"/>
          </p:cNvPicPr>
          <p:nvPr/>
        </p:nvPicPr>
        <p:blipFill>
          <a:blip r:embed="rId2"/>
          <a:srcRect/>
          <a:stretch>
            <a:fillRect/>
          </a:stretch>
        </p:blipFill>
        <p:spPr bwMode="auto">
          <a:xfrm>
            <a:off x="0" y="1214422"/>
            <a:ext cx="9144000" cy="4071966"/>
          </a:xfrm>
          <a:prstGeom prst="rect">
            <a:avLst/>
          </a:prstGeom>
          <a:noFill/>
        </p:spPr>
      </p:pic>
      <p:sp>
        <p:nvSpPr>
          <p:cNvPr id="6" name="TextBox 5"/>
          <p:cNvSpPr txBox="1"/>
          <p:nvPr/>
        </p:nvSpPr>
        <p:spPr>
          <a:xfrm>
            <a:off x="0" y="5500702"/>
            <a:ext cx="9174306" cy="923330"/>
          </a:xfrm>
          <a:prstGeom prst="rect">
            <a:avLst/>
          </a:prstGeom>
          <a:noFill/>
        </p:spPr>
        <p:txBody>
          <a:bodyPr wrap="none" rtlCol="0">
            <a:spAutoFit/>
          </a:bodyPr>
          <a:lstStyle/>
          <a:p>
            <a:r>
              <a:rPr lang="zh-CN" altLang="en-US" dirty="0"/>
              <a:t>       </a:t>
            </a:r>
            <a:r>
              <a:rPr lang="zh-CN" altLang="en-US" b="1" dirty="0">
                <a:solidFill>
                  <a:srgbClr val="FF0000"/>
                </a:solidFill>
              </a:rPr>
              <a:t>点击课程归属的下拉选框，可以进行校公选课和英语选修课程的切换。校公选课下面</a:t>
            </a:r>
            <a:endParaRPr lang="en-US" altLang="zh-CN" b="1" dirty="0">
              <a:solidFill>
                <a:srgbClr val="FF0000"/>
              </a:solidFill>
            </a:endParaRPr>
          </a:p>
          <a:p>
            <a:r>
              <a:rPr lang="zh-CN" altLang="en-US" b="1" dirty="0">
                <a:solidFill>
                  <a:srgbClr val="FF0000"/>
                </a:solidFill>
              </a:rPr>
              <a:t>都是本学期所开设的公共选修课程，英语选修下面开设的是英语</a:t>
            </a:r>
            <a:r>
              <a:rPr lang="en-US" altLang="zh-CN" b="1" dirty="0">
                <a:solidFill>
                  <a:srgbClr val="FF0000"/>
                </a:solidFill>
              </a:rPr>
              <a:t>2-</a:t>
            </a:r>
            <a:r>
              <a:rPr lang="zh-CN" altLang="en-US" b="1" dirty="0">
                <a:solidFill>
                  <a:srgbClr val="FF0000"/>
                </a:solidFill>
              </a:rPr>
              <a:t>听说、英语</a:t>
            </a:r>
            <a:r>
              <a:rPr lang="en-US" altLang="zh-CN" b="1" dirty="0">
                <a:solidFill>
                  <a:srgbClr val="FF0000"/>
                </a:solidFill>
              </a:rPr>
              <a:t>2-</a:t>
            </a:r>
            <a:r>
              <a:rPr lang="zh-CN" altLang="en-US" b="1" dirty="0">
                <a:solidFill>
                  <a:srgbClr val="FF0000"/>
                </a:solidFill>
              </a:rPr>
              <a:t>阅读、</a:t>
            </a:r>
            <a:endParaRPr lang="en-US" altLang="zh-CN" b="1" dirty="0">
              <a:solidFill>
                <a:srgbClr val="FF0000"/>
              </a:solidFill>
            </a:endParaRPr>
          </a:p>
          <a:p>
            <a:r>
              <a:rPr lang="zh-CN" altLang="en-US" b="1" dirty="0">
                <a:solidFill>
                  <a:srgbClr val="FF0000"/>
                </a:solidFill>
              </a:rPr>
              <a:t>英语</a:t>
            </a:r>
            <a:r>
              <a:rPr lang="en-US" altLang="zh-CN" b="1" dirty="0">
                <a:solidFill>
                  <a:srgbClr val="FF0000"/>
                </a:solidFill>
              </a:rPr>
              <a:t>4-</a:t>
            </a:r>
            <a:r>
              <a:rPr lang="zh-CN" altLang="en-US" b="1" dirty="0">
                <a:solidFill>
                  <a:srgbClr val="FF0000"/>
                </a:solidFill>
              </a:rPr>
              <a:t>写作和英语</a:t>
            </a:r>
            <a:r>
              <a:rPr lang="en-US" altLang="zh-CN" b="1" dirty="0">
                <a:solidFill>
                  <a:srgbClr val="FF0000"/>
                </a:solidFill>
              </a:rPr>
              <a:t>4-</a:t>
            </a:r>
            <a:r>
              <a:rPr lang="zh-CN" altLang="en-US" b="1" dirty="0">
                <a:solidFill>
                  <a:srgbClr val="FF0000"/>
                </a:solidFill>
              </a:rPr>
              <a:t>阅读。</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03425"/>
          <p:cNvSpPr>
            <a:spLocks noGrp="1"/>
          </p:cNvSpPr>
          <p:nvPr>
            <p:ph type="title"/>
          </p:nvPr>
        </p:nvSpPr>
        <p:spPr/>
        <p:txBody>
          <a:bodyPr anchor="ctr"/>
          <a:lstStyle/>
          <a:p>
            <a:pPr algn="ctr"/>
            <a:r>
              <a:rPr lang="zh-CN" altLang="en-US" sz="3600" dirty="0">
                <a:latin typeface="黑体" panose="02010609060101010101" pitchFamily="2" charset="-122"/>
                <a:ea typeface="黑体" panose="02010609060101010101" pitchFamily="2" charset="-122"/>
              </a:rPr>
              <a:t>全校性公选课网上选课操作界面</a:t>
            </a:r>
            <a:endParaRPr lang="en-US" altLang="zh-CN" sz="3600" dirty="0">
              <a:latin typeface="黑体" panose="02010609060101010101" pitchFamily="2" charset="-122"/>
              <a:ea typeface="黑体" panose="02010609060101010101" pitchFamily="2" charset="-122"/>
            </a:endParaRPr>
          </a:p>
        </p:txBody>
      </p:sp>
      <p:sp>
        <p:nvSpPr>
          <p:cNvPr id="1638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pic>
        <p:nvPicPr>
          <p:cNvPr id="39937" name="Picture 1" descr="C:\Users\Administrator\AppData\Roaming\Tencent\Users\245671210\QQ\WinTemp\RichOle\6[$N4SBPBDCY{C3R6KK3CYQ.png"/>
          <p:cNvPicPr>
            <a:picLocks noChangeAspect="1" noChangeArrowheads="1"/>
          </p:cNvPicPr>
          <p:nvPr/>
        </p:nvPicPr>
        <p:blipFill>
          <a:blip r:embed="rId2"/>
          <a:srcRect/>
          <a:stretch>
            <a:fillRect/>
          </a:stretch>
        </p:blipFill>
        <p:spPr bwMode="auto">
          <a:xfrm>
            <a:off x="0" y="1214422"/>
            <a:ext cx="9051166" cy="3500462"/>
          </a:xfrm>
          <a:prstGeom prst="rect">
            <a:avLst/>
          </a:prstGeom>
          <a:noFill/>
        </p:spPr>
      </p:pic>
      <p:sp>
        <p:nvSpPr>
          <p:cNvPr id="8" name="右箭头 7"/>
          <p:cNvSpPr/>
          <p:nvPr/>
        </p:nvSpPr>
        <p:spPr>
          <a:xfrm>
            <a:off x="5715008" y="5572140"/>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对象 8"/>
          <p:cNvGraphicFramePr>
            <a:graphicFrameLocks noChangeAspect="1"/>
          </p:cNvGraphicFramePr>
          <p:nvPr/>
        </p:nvGraphicFramePr>
        <p:xfrm>
          <a:off x="6143636" y="5143512"/>
          <a:ext cx="2539788" cy="1187880"/>
        </p:xfrm>
        <a:graphic>
          <a:graphicData uri="http://schemas.openxmlformats.org/presentationml/2006/ole">
            <mc:AlternateContent xmlns:mc="http://schemas.openxmlformats.org/markup-compatibility/2006">
              <mc:Choice xmlns:v="urn:schemas-microsoft-com:vml" Requires="v">
                <p:oleObj name="包装程序外壳对象" showAsIcon="1" r:id="rId3" imgW="1133475" imgH="523875" progId="Package">
                  <p:embed/>
                </p:oleObj>
              </mc:Choice>
              <mc:Fallback>
                <p:oleObj name="包装程序外壳对象" showAsIcon="1" r:id="rId3" imgW="1133475" imgH="523875" progId="Package">
                  <p:embed/>
                  <p:pic>
                    <p:nvPicPr>
                      <p:cNvPr id="0" name="图片 6144"/>
                      <p:cNvPicPr>
                        <a:picLocks noChangeAspect="1"/>
                      </p:cNvPicPr>
                      <p:nvPr/>
                    </p:nvPicPr>
                    <p:blipFill>
                      <a:blip r:embed="rId4"/>
                      <a:stretch>
                        <a:fillRect/>
                      </a:stretch>
                    </p:blipFill>
                    <p:spPr>
                      <a:xfrm>
                        <a:off x="6143636" y="5143512"/>
                        <a:ext cx="2539788" cy="1187880"/>
                      </a:xfrm>
                      <a:prstGeom prst="rect">
                        <a:avLst/>
                      </a:prstGeom>
                      <a:noFill/>
                      <a:ln w="9525">
                        <a:noFill/>
                      </a:ln>
                    </p:spPr>
                  </p:pic>
                </p:oleObj>
              </mc:Fallback>
            </mc:AlternateContent>
          </a:graphicData>
        </a:graphic>
      </p:graphicFrame>
      <p:sp>
        <p:nvSpPr>
          <p:cNvPr id="10" name="TextBox 9"/>
          <p:cNvSpPr txBox="1"/>
          <p:nvPr/>
        </p:nvSpPr>
        <p:spPr>
          <a:xfrm>
            <a:off x="1214414" y="5500702"/>
            <a:ext cx="4515980" cy="461665"/>
          </a:xfrm>
          <a:prstGeom prst="rect">
            <a:avLst/>
          </a:prstGeom>
          <a:noFill/>
        </p:spPr>
        <p:txBody>
          <a:bodyPr wrap="none" rtlCol="0">
            <a:spAutoFit/>
          </a:bodyPr>
          <a:lstStyle/>
          <a:p>
            <a:r>
              <a:rPr lang="zh-CN" altLang="en-US" sz="2400" b="1" dirty="0"/>
              <a:t>非放映模式下双击观看操作视频</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04449"/>
          <p:cNvSpPr>
            <a:spLocks noGrp="1"/>
          </p:cNvSpPr>
          <p:nvPr>
            <p:ph type="title"/>
          </p:nvPr>
        </p:nvSpPr>
        <p:spPr/>
        <p:txBody>
          <a:bodyPr anchor="ctr"/>
          <a:lstStyle/>
          <a:p>
            <a:r>
              <a:rPr lang="en-US" altLang="zh-CN" sz="3600">
                <a:latin typeface="黑体" panose="02010609060101010101" pitchFamily="2" charset="-122"/>
                <a:ea typeface="黑体" panose="02010609060101010101" pitchFamily="2" charset="-122"/>
              </a:rPr>
              <a:t>7</a:t>
            </a:r>
            <a:r>
              <a:rPr lang="zh-CN" altLang="en-US" sz="3600" dirty="0">
                <a:latin typeface="黑体" panose="02010609060101010101" pitchFamily="2" charset="-122"/>
                <a:ea typeface="黑体" panose="02010609060101010101" pitchFamily="2" charset="-122"/>
              </a:rPr>
              <a:t>、学生网上选课退选操作流程</a:t>
            </a:r>
            <a:endParaRPr lang="en-US" altLang="zh-CN" sz="3600">
              <a:latin typeface="黑体" panose="02010609060101010101" pitchFamily="2" charset="-122"/>
              <a:ea typeface="黑体" panose="02010609060101010101" pitchFamily="2" charset="-122"/>
            </a:endParaRPr>
          </a:p>
        </p:txBody>
      </p:sp>
      <p:sp>
        <p:nvSpPr>
          <p:cNvPr id="19458" name="文本占位符 104450"/>
          <p:cNvSpPr>
            <a:spLocks noGrp="1"/>
          </p:cNvSpPr>
          <p:nvPr>
            <p:ph type="body" sz="half" idx="1"/>
          </p:nvPr>
        </p:nvSpPr>
        <p:spPr>
          <a:xfrm>
            <a:off x="457200" y="1447800"/>
            <a:ext cx="8218488" cy="3781425"/>
          </a:xfrm>
        </p:spPr>
        <p:txBody>
          <a:bodyPr anchor="t"/>
          <a:lstStyle/>
          <a:p>
            <a:r>
              <a:rPr lang="zh-CN" altLang="en-US" dirty="0">
                <a:solidFill>
                  <a:schemeClr val="accent1"/>
                </a:solidFill>
                <a:latin typeface="黑体" panose="02010609060101010101" pitchFamily="2" charset="-122"/>
                <a:ea typeface="黑体" panose="02010609060101010101" pitchFamily="2" charset="-122"/>
              </a:rPr>
              <a:t>课程退选操作步骤</a:t>
            </a:r>
          </a:p>
          <a:p>
            <a:pPr algn="just">
              <a:lnSpc>
                <a:spcPct val="130000"/>
              </a:lnSpc>
              <a:spcBef>
                <a:spcPct val="6000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）可直接进入在所要退选课程的选课页面，如：退选普通理论课，要普通理论课选课页面；退重修选课在重修选课页面</a:t>
            </a:r>
            <a:r>
              <a:rPr lang="en-US" altLang="zh-CN" sz="2400" dirty="0">
                <a:solidFill>
                  <a:srgbClr val="0000FF"/>
                </a:solidFill>
                <a:latin typeface="黑体" panose="02010609060101010101" pitchFamily="2" charset="-122"/>
                <a:ea typeface="黑体" panose="02010609060101010101" pitchFamily="2" charset="-122"/>
              </a:rPr>
              <a:t>……</a:t>
            </a:r>
            <a:r>
              <a:rPr lang="zh-CN" altLang="en-US" sz="2400" dirty="0">
                <a:solidFill>
                  <a:srgbClr val="0000FF"/>
                </a:solidFill>
                <a:latin typeface="黑体" panose="02010609060101010101" pitchFamily="2" charset="-122"/>
                <a:ea typeface="黑体" panose="02010609060101010101" pitchFamily="2" charset="-122"/>
              </a:rPr>
              <a:t>。</a:t>
            </a:r>
            <a:endParaRPr lang="en-US" altLang="zh-CN" sz="2400" dirty="0">
              <a:solidFill>
                <a:srgbClr val="0000FF"/>
              </a:solidFill>
              <a:latin typeface="黑体" panose="02010609060101010101" pitchFamily="2" charset="-122"/>
              <a:ea typeface="黑体" panose="02010609060101010101" pitchFamily="2" charset="-122"/>
            </a:endParaRPr>
          </a:p>
          <a:p>
            <a:pPr algn="just">
              <a:lnSpc>
                <a:spcPct val="130000"/>
              </a:lnSpc>
              <a:spcBef>
                <a:spcPct val="60000"/>
              </a:spcBef>
              <a:buNone/>
            </a:pPr>
            <a:r>
              <a:rPr lang="en-US" altLang="zh-CN" sz="2400" dirty="0">
                <a:solidFill>
                  <a:srgbClr val="0000FF"/>
                </a:solidFill>
                <a:latin typeface="黑体" panose="02010609060101010101" pitchFamily="2" charset="-122"/>
                <a:ea typeface="黑体" panose="02010609060101010101" pitchFamily="2" charset="-122"/>
              </a:rPr>
              <a:t>  </a:t>
            </a:r>
            <a:r>
              <a:rPr lang="zh-CN" altLang="en-US" sz="2400" dirty="0">
                <a:solidFill>
                  <a:srgbClr val="0000FF"/>
                </a:solidFill>
                <a:latin typeface="黑体" panose="02010609060101010101" pitchFamily="2" charset="-122"/>
                <a:ea typeface="黑体" panose="02010609060101010101" pitchFamily="2" charset="-122"/>
              </a:rPr>
              <a:t>另外若课程是自己选上的还可以在</a:t>
            </a:r>
            <a:r>
              <a:rPr lang="en-US" altLang="zh-CN" sz="2400" dirty="0">
                <a:solidFill>
                  <a:srgbClr val="0000FF"/>
                </a:solidFill>
                <a:latin typeface="黑体" panose="02010609060101010101" pitchFamily="2" charset="-122"/>
                <a:ea typeface="黑体" panose="02010609060101010101" pitchFamily="2" charset="-122"/>
              </a:rPr>
              <a:t>【</a:t>
            </a:r>
            <a:r>
              <a:rPr lang="zh-CN" altLang="en-US" sz="2400" dirty="0">
                <a:solidFill>
                  <a:srgbClr val="0000FF"/>
                </a:solidFill>
                <a:latin typeface="黑体" panose="02010609060101010101" pitchFamily="2" charset="-122"/>
                <a:ea typeface="黑体" panose="02010609060101010101" pitchFamily="2" charset="-122"/>
              </a:rPr>
              <a:t>已选课程</a:t>
            </a:r>
            <a:r>
              <a:rPr lang="en-US" altLang="zh-CN" sz="2400" dirty="0">
                <a:solidFill>
                  <a:srgbClr val="0000FF"/>
                </a:solidFill>
                <a:latin typeface="黑体" panose="02010609060101010101" pitchFamily="2" charset="-122"/>
                <a:ea typeface="黑体" panose="02010609060101010101" pitchFamily="2" charset="-122"/>
              </a:rPr>
              <a:t>】</a:t>
            </a:r>
            <a:r>
              <a:rPr lang="zh-CN" altLang="en-US" sz="2400" dirty="0">
                <a:solidFill>
                  <a:srgbClr val="0000FF"/>
                </a:solidFill>
                <a:latin typeface="黑体" panose="02010609060101010101" pitchFamily="2" charset="-122"/>
                <a:ea typeface="黑体" panose="02010609060101010101" pitchFamily="2" charset="-122"/>
              </a:rPr>
              <a:t>下面退课</a:t>
            </a:r>
          </a:p>
          <a:p>
            <a:pPr algn="just">
              <a:lnSpc>
                <a:spcPct val="130000"/>
              </a:lnSpc>
              <a:spcBef>
                <a:spcPct val="6000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）选中要退选的课程，点击“删除”或“退选” 即可完成课程退选，系统会提示删除成功。</a:t>
            </a:r>
          </a:p>
        </p:txBody>
      </p:sp>
      <p:sp>
        <p:nvSpPr>
          <p:cNvPr id="19460"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05473"/>
          <p:cNvSpPr>
            <a:spLocks noGrp="1"/>
          </p:cNvSpPr>
          <p:nvPr>
            <p:ph type="title"/>
          </p:nvPr>
        </p:nvSpPr>
        <p:spPr/>
        <p:txBody>
          <a:bodyPr anchor="ctr"/>
          <a:lstStyle/>
          <a:p>
            <a:r>
              <a:rPr lang="en-US" altLang="zh-CN" sz="3600">
                <a:latin typeface="黑体" panose="02010609060101010101" pitchFamily="2" charset="-122"/>
                <a:ea typeface="黑体" panose="02010609060101010101" pitchFamily="2" charset="-122"/>
              </a:rPr>
              <a:t>8</a:t>
            </a:r>
            <a:r>
              <a:rPr lang="zh-CN" altLang="en-US" sz="3600" dirty="0">
                <a:latin typeface="黑体" panose="02010609060101010101" pitchFamily="2" charset="-122"/>
                <a:ea typeface="黑体" panose="02010609060101010101" pitchFamily="2" charset="-122"/>
              </a:rPr>
              <a:t>、学生网上选课查询操作流程</a:t>
            </a:r>
            <a:endParaRPr lang="en-US" altLang="zh-CN" sz="3600">
              <a:latin typeface="黑体" panose="02010609060101010101" pitchFamily="2" charset="-122"/>
              <a:ea typeface="黑体" panose="02010609060101010101" pitchFamily="2" charset="-122"/>
            </a:endParaRPr>
          </a:p>
        </p:txBody>
      </p:sp>
      <p:sp>
        <p:nvSpPr>
          <p:cNvPr id="20482" name="文本占位符 105474"/>
          <p:cNvSpPr>
            <a:spLocks noGrp="1"/>
          </p:cNvSpPr>
          <p:nvPr>
            <p:ph type="body" sz="half" idx="1"/>
          </p:nvPr>
        </p:nvSpPr>
        <p:spPr>
          <a:xfrm>
            <a:off x="457200" y="1447800"/>
            <a:ext cx="8075613" cy="3925888"/>
          </a:xfrm>
        </p:spPr>
        <p:txBody>
          <a:bodyPr anchor="t"/>
          <a:lstStyle/>
          <a:p>
            <a:pPr>
              <a:lnSpc>
                <a:spcPct val="90000"/>
              </a:lnSpc>
            </a:pPr>
            <a:r>
              <a:rPr lang="zh-CN" altLang="en-US" dirty="0">
                <a:solidFill>
                  <a:schemeClr val="accent1"/>
                </a:solidFill>
                <a:latin typeface="黑体" panose="02010609060101010101" pitchFamily="2" charset="-122"/>
                <a:ea typeface="黑体" panose="02010609060101010101" pitchFamily="2" charset="-122"/>
              </a:rPr>
              <a:t>选课查询操作步骤</a:t>
            </a: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p>
          <a:p>
            <a:pPr algn="just">
              <a:lnSpc>
                <a:spcPct val="18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）学生选课情况查询</a:t>
            </a:r>
          </a:p>
          <a:p>
            <a:pPr algn="just">
              <a:lnSpc>
                <a:spcPct val="18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）核实所选的普通理论课及实验课、体育课、重修课、全校性公选课</a:t>
            </a:r>
          </a:p>
          <a:p>
            <a:pPr algn="just">
              <a:lnSpc>
                <a:spcPct val="18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）确认无误后关闭窗口。</a:t>
            </a:r>
          </a:p>
        </p:txBody>
      </p:sp>
      <p:sp>
        <p:nvSpPr>
          <p:cNvPr id="20484"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占位符 89090"/>
          <p:cNvSpPr>
            <a:spLocks noGrp="1"/>
          </p:cNvSpPr>
          <p:nvPr>
            <p:ph idx="1"/>
          </p:nvPr>
        </p:nvSpPr>
        <p:spPr>
          <a:xfrm>
            <a:off x="571472" y="1643050"/>
            <a:ext cx="7993063" cy="3214710"/>
          </a:xfrm>
        </p:spPr>
        <p:txBody>
          <a:bodyPr anchor="t"/>
          <a:lstStyle/>
          <a:p>
            <a:r>
              <a:rPr lang="zh-CN" altLang="en-US" sz="3600" dirty="0">
                <a:solidFill>
                  <a:schemeClr val="accent1"/>
                </a:solidFill>
                <a:latin typeface="黑体" panose="02010609060101010101" pitchFamily="2" charset="-122"/>
                <a:ea typeface="黑体" panose="02010609060101010101" pitchFamily="2" charset="-122"/>
              </a:rPr>
              <a:t>选择课程类型</a:t>
            </a:r>
          </a:p>
          <a:p>
            <a:pPr>
              <a:lnSpc>
                <a:spcPct val="150000"/>
              </a:lnSpc>
              <a:spcBef>
                <a:spcPct val="0"/>
              </a:spcBef>
              <a:buNone/>
            </a:pPr>
            <a:r>
              <a:rPr lang="zh-CN" altLang="en-US" sz="3200" dirty="0">
                <a:ea typeface="宋体" panose="02010600030101010101" pitchFamily="2" charset="-122"/>
              </a:rPr>
              <a:t>       </a:t>
            </a:r>
            <a:r>
              <a:rPr lang="zh-CN" altLang="en-US" dirty="0">
                <a:latin typeface="宋体" panose="02010600030101010101" pitchFamily="2" charset="-122"/>
                <a:ea typeface="宋体" panose="02010600030101010101" pitchFamily="2" charset="-122"/>
              </a:rPr>
              <a:t>学生针对不同课程类型进行选课，选课类型分为：</a:t>
            </a:r>
            <a:r>
              <a:rPr lang="zh-CN" altLang="en-US" dirty="0">
                <a:solidFill>
                  <a:srgbClr val="000000"/>
                </a:solidFill>
                <a:latin typeface="华文隶书" panose="02010800040101010101" pitchFamily="2" charset="-122"/>
                <a:ea typeface="华文隶书" panose="02010800040101010101" pitchFamily="2" charset="-122"/>
              </a:rPr>
              <a:t>  </a:t>
            </a:r>
            <a:r>
              <a:rPr lang="zh-CN" altLang="en-US" dirty="0">
                <a:solidFill>
                  <a:srgbClr val="0000FF"/>
                </a:solidFill>
                <a:latin typeface="黑体" panose="02010609060101010101" pitchFamily="2" charset="-122"/>
                <a:ea typeface="黑体" panose="02010609060101010101" pitchFamily="2" charset="-122"/>
              </a:rPr>
              <a:t>选普通理论课及实验课</a:t>
            </a:r>
            <a:endParaRPr lang="en-US" altLang="zh-CN"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dirty="0">
                <a:solidFill>
                  <a:srgbClr val="0000FF"/>
                </a:solidFill>
                <a:latin typeface="黑体" panose="02010609060101010101" pitchFamily="2" charset="-122"/>
                <a:ea typeface="黑体" panose="02010609060101010101" pitchFamily="2" charset="-122"/>
              </a:rPr>
              <a:t>         选体育课</a:t>
            </a:r>
            <a:endParaRPr lang="en-US" altLang="zh-CN"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en-US" altLang="zh-CN" dirty="0">
                <a:solidFill>
                  <a:srgbClr val="0000FF"/>
                </a:solidFill>
                <a:latin typeface="黑体" panose="02010609060101010101" pitchFamily="2" charset="-122"/>
                <a:ea typeface="黑体" panose="02010609060101010101" pitchFamily="2" charset="-122"/>
              </a:rPr>
              <a:t>         </a:t>
            </a:r>
            <a:r>
              <a:rPr lang="zh-CN" altLang="en-US" dirty="0">
                <a:solidFill>
                  <a:srgbClr val="0000FF"/>
                </a:solidFill>
                <a:latin typeface="黑体" panose="02010609060101010101" pitchFamily="2" charset="-122"/>
                <a:ea typeface="黑体" panose="02010609060101010101" pitchFamily="2" charset="-122"/>
              </a:rPr>
              <a:t>重修选课</a:t>
            </a:r>
            <a:endParaRPr lang="en-US" altLang="zh-CN"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endParaRPr lang="zh-CN" altLang="en-US"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dirty="0">
                <a:solidFill>
                  <a:srgbClr val="0000FF"/>
                </a:solidFill>
                <a:latin typeface="黑体" panose="02010609060101010101" pitchFamily="2" charset="-122"/>
                <a:ea typeface="黑体" panose="02010609060101010101" pitchFamily="2" charset="-122"/>
              </a:rPr>
              <a:t>                 </a:t>
            </a:r>
            <a:endParaRPr lang="zh-CN" altLang="en-US" dirty="0">
              <a:latin typeface="宋体" panose="02010600030101010101" pitchFamily="2" charset="-122"/>
              <a:ea typeface="宋体" panose="02010600030101010101" pitchFamily="2" charset="-122"/>
            </a:endParaRPr>
          </a:p>
        </p:txBody>
      </p:sp>
      <p:sp>
        <p:nvSpPr>
          <p:cNvPr id="4098"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
        <p:nvSpPr>
          <p:cNvPr id="4" name="左大括号 3"/>
          <p:cNvSpPr/>
          <p:nvPr/>
        </p:nvSpPr>
        <p:spPr>
          <a:xfrm>
            <a:off x="4643438" y="5072074"/>
            <a:ext cx="428628" cy="85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4"/>
          <p:cNvSpPr/>
          <p:nvPr/>
        </p:nvSpPr>
        <p:spPr>
          <a:xfrm>
            <a:off x="5214942" y="4786322"/>
            <a:ext cx="2928958" cy="1384995"/>
          </a:xfrm>
          <a:prstGeom prst="rect">
            <a:avLst/>
          </a:prstGeom>
        </p:spPr>
        <p:txBody>
          <a:bodyPr wrap="square">
            <a:spAutoFit/>
          </a:bodyPr>
          <a:lstStyle/>
          <a:p>
            <a:pPr>
              <a:lnSpc>
                <a:spcPct val="150000"/>
              </a:lnSpc>
            </a:pPr>
            <a:r>
              <a:rPr lang="zh-CN" altLang="en-US" sz="2800" b="1" dirty="0">
                <a:solidFill>
                  <a:srgbClr val="0000FF"/>
                </a:solidFill>
                <a:latin typeface="黑体" panose="02010609060101010101" pitchFamily="2" charset="-122"/>
                <a:ea typeface="黑体" panose="02010609060101010101" pitchFamily="2" charset="-122"/>
              </a:rPr>
              <a:t>选英语选修</a:t>
            </a:r>
          </a:p>
          <a:p>
            <a:pPr>
              <a:lnSpc>
                <a:spcPct val="150000"/>
              </a:lnSpc>
            </a:pPr>
            <a:r>
              <a:rPr lang="zh-CN" altLang="en-US" sz="2800" b="1" dirty="0">
                <a:solidFill>
                  <a:srgbClr val="0000FF"/>
                </a:solidFill>
                <a:latin typeface="黑体" panose="02010609060101010101" pitchFamily="2" charset="-122"/>
                <a:ea typeface="黑体" panose="02010609060101010101" pitchFamily="2" charset="-122"/>
              </a:rPr>
              <a:t>选校公选课 </a:t>
            </a:r>
            <a:r>
              <a:rPr lang="zh-CN" altLang="en-US" sz="2800" b="1" dirty="0">
                <a:latin typeface="宋体" panose="02010600030101010101" pitchFamily="2" charset="-122"/>
                <a:ea typeface="宋体" panose="02010600030101010101" pitchFamily="2" charset="-122"/>
              </a:rPr>
              <a:t>  </a:t>
            </a:r>
          </a:p>
        </p:txBody>
      </p:sp>
      <p:sp>
        <p:nvSpPr>
          <p:cNvPr id="6" name="TextBox 5"/>
          <p:cNvSpPr txBox="1"/>
          <p:nvPr/>
        </p:nvSpPr>
        <p:spPr>
          <a:xfrm>
            <a:off x="2143108" y="5214950"/>
            <a:ext cx="2857520" cy="523220"/>
          </a:xfrm>
          <a:prstGeom prst="rect">
            <a:avLst/>
          </a:prstGeom>
          <a:noFill/>
        </p:spPr>
        <p:txBody>
          <a:bodyPr wrap="square" rtlCol="0">
            <a:spAutoFit/>
          </a:bodyPr>
          <a:lstStyle/>
          <a:p>
            <a:r>
              <a:rPr lang="zh-CN" altLang="en-US" sz="2800" b="1" dirty="0">
                <a:solidFill>
                  <a:srgbClr val="0000FF"/>
                </a:solidFill>
                <a:latin typeface="黑体" panose="02010609060101010101" pitchFamily="2" charset="-122"/>
                <a:ea typeface="黑体" panose="02010609060101010101" pitchFamily="2" charset="-122"/>
              </a:rPr>
              <a:t>全校性公选课</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选课前必读</a:t>
            </a:r>
          </a:p>
        </p:txBody>
      </p:sp>
      <p:sp>
        <p:nvSpPr>
          <p:cNvPr id="3" name="内容占位符 2"/>
          <p:cNvSpPr>
            <a:spLocks noGrp="1"/>
          </p:cNvSpPr>
          <p:nvPr>
            <p:ph idx="1"/>
          </p:nvPr>
        </p:nvSpPr>
        <p:spPr>
          <a:xfrm>
            <a:off x="457200" y="1447800"/>
            <a:ext cx="8305800" cy="2695580"/>
          </a:xfrm>
        </p:spPr>
        <p:txBody>
          <a:bodyPr/>
          <a:lstStyle/>
          <a:p>
            <a:r>
              <a:rPr lang="zh-CN" altLang="en-US" sz="1600" dirty="0">
                <a:solidFill>
                  <a:srgbClr val="0070C0"/>
                </a:solidFill>
              </a:rPr>
              <a:t>      </a:t>
            </a:r>
            <a:r>
              <a:rPr lang="zh-CN" altLang="en-US" sz="1600" dirty="0">
                <a:solidFill>
                  <a:srgbClr val="FF0000"/>
                </a:solidFill>
              </a:rPr>
              <a:t>暑期和短学期的课程已经在系统里安排，这些课程都没有安排上课时间和地点，起始周标识在</a:t>
            </a:r>
            <a:r>
              <a:rPr lang="en-US" altLang="zh-CN" sz="1600" dirty="0">
                <a:solidFill>
                  <a:srgbClr val="FF0000"/>
                </a:solidFill>
              </a:rPr>
              <a:t>16</a:t>
            </a:r>
            <a:r>
              <a:rPr lang="zh-CN" altLang="en-US" sz="1600" dirty="0">
                <a:solidFill>
                  <a:srgbClr val="FF0000"/>
                </a:solidFill>
              </a:rPr>
              <a:t>周之后，在个人课表的下面未安排上课时间的课程里可以看到。具体上课时间地点留意后续通知。</a:t>
            </a:r>
            <a:r>
              <a:rPr lang="zh-CN" altLang="en-US" sz="1600" dirty="0">
                <a:solidFill>
                  <a:srgbClr val="00B0F0"/>
                </a:solidFill>
              </a:rPr>
              <a:t>     </a:t>
            </a:r>
            <a:endParaRPr lang="en-US" altLang="zh-CN" sz="1600" dirty="0">
              <a:solidFill>
                <a:srgbClr val="00B0F0"/>
              </a:solidFill>
            </a:endParaRPr>
          </a:p>
          <a:p>
            <a:r>
              <a:rPr lang="zh-CN" altLang="en-US" sz="1600" dirty="0">
                <a:solidFill>
                  <a:srgbClr val="00B0F0"/>
                </a:solidFill>
              </a:rPr>
              <a:t>      一般专业</a:t>
            </a:r>
            <a:r>
              <a:rPr lang="en-US" sz="1600" dirty="0">
                <a:solidFill>
                  <a:srgbClr val="00B0F0"/>
                </a:solidFill>
              </a:rPr>
              <a:t>4</a:t>
            </a:r>
            <a:r>
              <a:rPr lang="zh-CN" altLang="en-US" sz="1600" dirty="0">
                <a:solidFill>
                  <a:srgbClr val="00B0F0"/>
                </a:solidFill>
              </a:rPr>
              <a:t>年时间需要修读的学分是</a:t>
            </a:r>
            <a:r>
              <a:rPr lang="en-US" sz="1600" dirty="0">
                <a:solidFill>
                  <a:srgbClr val="00B0F0"/>
                </a:solidFill>
              </a:rPr>
              <a:t>160</a:t>
            </a:r>
            <a:r>
              <a:rPr lang="zh-CN" altLang="en-US" sz="1600" dirty="0">
                <a:solidFill>
                  <a:srgbClr val="00B0F0"/>
                </a:solidFill>
              </a:rPr>
              <a:t>左右，不同专业有所不同，大家需要对照自己的培养方案进行学习。</a:t>
            </a:r>
            <a:r>
              <a:rPr lang="zh-CN" altLang="en-US" sz="1600" dirty="0">
                <a:solidFill>
                  <a:srgbClr val="FF0000"/>
                </a:solidFill>
              </a:rPr>
              <a:t>在</a:t>
            </a:r>
            <a:r>
              <a:rPr lang="en-US" sz="1600" dirty="0">
                <a:solidFill>
                  <a:srgbClr val="FF0000"/>
                </a:solidFill>
              </a:rPr>
              <a:t>4</a:t>
            </a:r>
            <a:r>
              <a:rPr lang="zh-CN" altLang="en-US" sz="1600" dirty="0">
                <a:solidFill>
                  <a:srgbClr val="FF0000"/>
                </a:solidFill>
              </a:rPr>
              <a:t>年的学习中，除公共选修外的所有其他课程性质的已修学分若超出培养计划的要求学分，多出的学分都可以充当公共选修学分使用。</a:t>
            </a:r>
            <a:r>
              <a:rPr lang="zh-CN" altLang="en-US" sz="1600" dirty="0">
                <a:solidFill>
                  <a:srgbClr val="00B0F0"/>
                </a:solidFill>
              </a:rPr>
              <a:t>例如专业选修课多修了</a:t>
            </a:r>
            <a:r>
              <a:rPr lang="en-US" sz="1600" dirty="0">
                <a:solidFill>
                  <a:srgbClr val="00B0F0"/>
                </a:solidFill>
              </a:rPr>
              <a:t>2</a:t>
            </a:r>
            <a:r>
              <a:rPr lang="zh-CN" altLang="en-US" sz="1600" dirty="0">
                <a:solidFill>
                  <a:srgbClr val="00B0F0"/>
                </a:solidFill>
              </a:rPr>
              <a:t>个学分，就可以用这两个学分抵扣公共选修课的学分，这样公共选修课就可以少选</a:t>
            </a:r>
            <a:r>
              <a:rPr lang="en-US" sz="1600" dirty="0">
                <a:solidFill>
                  <a:srgbClr val="00B0F0"/>
                </a:solidFill>
              </a:rPr>
              <a:t>2</a:t>
            </a:r>
            <a:r>
              <a:rPr lang="zh-CN" altLang="en-US" sz="1600" dirty="0">
                <a:solidFill>
                  <a:srgbClr val="00B0F0"/>
                </a:solidFill>
              </a:rPr>
              <a:t>个学分。选课时在教务系统中会对所选课程的总学分范围做限制，当前学期选课的学分范围在</a:t>
            </a:r>
            <a:r>
              <a:rPr lang="en-US" sz="1600" dirty="0">
                <a:solidFill>
                  <a:srgbClr val="00B0F0"/>
                </a:solidFill>
              </a:rPr>
              <a:t>16</a:t>
            </a:r>
            <a:r>
              <a:rPr lang="zh-CN" altLang="en-US" sz="1600" dirty="0">
                <a:solidFill>
                  <a:srgbClr val="00B0F0"/>
                </a:solidFill>
              </a:rPr>
              <a:t>～</a:t>
            </a:r>
            <a:r>
              <a:rPr lang="en-US" sz="1600" dirty="0">
                <a:solidFill>
                  <a:srgbClr val="00B0F0"/>
                </a:solidFill>
              </a:rPr>
              <a:t>32</a:t>
            </a:r>
            <a:r>
              <a:rPr lang="zh-CN" altLang="en-US" sz="1600" dirty="0">
                <a:solidFill>
                  <a:srgbClr val="00B0F0"/>
                </a:solidFill>
              </a:rPr>
              <a:t>之间。低于</a:t>
            </a:r>
            <a:r>
              <a:rPr lang="en-US" sz="1600" dirty="0">
                <a:solidFill>
                  <a:srgbClr val="00B0F0"/>
                </a:solidFill>
              </a:rPr>
              <a:t>16</a:t>
            </a:r>
            <a:r>
              <a:rPr lang="zh-CN" altLang="en-US" sz="1600" dirty="0">
                <a:solidFill>
                  <a:srgbClr val="00B0F0"/>
                </a:solidFill>
              </a:rPr>
              <a:t>学分会提示所选学分不足（毕业班学生和少数大三提前修满的学生除外），而高于</a:t>
            </a:r>
            <a:r>
              <a:rPr lang="en-US" sz="1600" dirty="0">
                <a:solidFill>
                  <a:srgbClr val="00B0F0"/>
                </a:solidFill>
              </a:rPr>
              <a:t>32</a:t>
            </a:r>
            <a:r>
              <a:rPr lang="zh-CN" altLang="en-US" sz="1600" dirty="0">
                <a:solidFill>
                  <a:srgbClr val="00B0F0"/>
                </a:solidFill>
              </a:rPr>
              <a:t>学分又会导致选不上课，所以学生在选课时需要合理安排自己的所选课程。</a:t>
            </a:r>
            <a:endParaRPr lang="zh-CN" alt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矩形 121858"/>
          <p:cNvSpPr/>
          <p:nvPr/>
        </p:nvSpPr>
        <p:spPr>
          <a:xfrm>
            <a:off x="2339975" y="1125538"/>
            <a:ext cx="6804025" cy="3140075"/>
          </a:xfrm>
          <a:prstGeom prst="rect">
            <a:avLst/>
          </a:prstGeom>
          <a:noFill/>
          <a:ln w="9525">
            <a:noFill/>
          </a:ln>
        </p:spPr>
        <p:txBody>
          <a:bodyPr>
            <a:spAutoFit/>
          </a:bodyPr>
          <a:lstStyle/>
          <a:p>
            <a:pPr algn="ctr">
              <a:lnSpc>
                <a:spcPct val="200000"/>
              </a:lnSpc>
            </a:pPr>
            <a:r>
              <a:rPr lang="zh-CN" altLang="en-US" sz="6000" b="1" dirty="0">
                <a:solidFill>
                  <a:srgbClr val="0000FF"/>
                </a:solidFill>
                <a:effectLst>
                  <a:outerShdw blurRad="38100" dist="38100" dir="2700000">
                    <a:srgbClr val="C0C0C0"/>
                  </a:outerShdw>
                </a:effectLst>
                <a:latin typeface="Arial" panose="020B0604020202020204" pitchFamily="34" charset="0"/>
                <a:ea typeface="楷体_GB2312" panose="02010609030101010101" pitchFamily="49" charset="-122"/>
              </a:rPr>
              <a:t>祝同学学习愉快！</a:t>
            </a:r>
          </a:p>
          <a:p>
            <a:pPr algn="ctr">
              <a:lnSpc>
                <a:spcPct val="200000"/>
              </a:lnSpc>
            </a:pPr>
            <a:r>
              <a:rPr lang="zh-CN" altLang="en-US" sz="4000" b="1" dirty="0">
                <a:solidFill>
                  <a:srgbClr val="0000FF"/>
                </a:solidFill>
                <a:effectLst>
                  <a:outerShdw blurRad="38100" dist="38100" dir="2700000">
                    <a:srgbClr val="C0C0C0"/>
                  </a:outerShdw>
                </a:effectLst>
                <a:latin typeface="Arial" panose="020B0604020202020204" pitchFamily="34" charset="0"/>
                <a:ea typeface="仿宋_GB2312" panose="02010609030101010101" pitchFamily="49" charset="-122"/>
              </a:rPr>
              <a:t>谢谢！</a:t>
            </a:r>
          </a:p>
        </p:txBody>
      </p:sp>
      <p:sp>
        <p:nvSpPr>
          <p:cNvPr id="5" name="副标题 2050"/>
          <p:cNvSpPr>
            <a:spLocks noGrp="1"/>
          </p:cNvSpPr>
          <p:nvPr>
            <p:ph type="subTitle" idx="1"/>
          </p:nvPr>
        </p:nvSpPr>
        <p:spPr>
          <a:xfrm>
            <a:off x="3924300" y="4868863"/>
            <a:ext cx="4576790" cy="1203343"/>
          </a:xfrm>
        </p:spPr>
        <p:txBody>
          <a:bodyPr anchor="t"/>
          <a:lstStyle/>
          <a:p>
            <a:r>
              <a:rPr lang="en-US" altLang="zh-CN" dirty="0">
                <a:ea typeface="宋体" panose="02010600030101010101" pitchFamily="2" charset="-122"/>
              </a:rPr>
              <a:t>http://www.hziee.edu.cn</a:t>
            </a:r>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65537"/>
          <p:cNvSpPr>
            <a:spLocks noGrp="1"/>
          </p:cNvSpPr>
          <p:nvPr>
            <p:ph type="title"/>
          </p:nvPr>
        </p:nvSpPr>
        <p:spPr>
          <a:xfrm>
            <a:off x="2268538" y="333375"/>
            <a:ext cx="6480175" cy="563563"/>
          </a:xfrm>
        </p:spPr>
        <p:txBody>
          <a:bodyPr anchor="ctr"/>
          <a:lstStyle/>
          <a:p>
            <a:r>
              <a:rPr lang="zh-CN" altLang="en-US" dirty="0">
                <a:latin typeface="黑体" panose="02010609060101010101" pitchFamily="2" charset="-122"/>
                <a:ea typeface="黑体" panose="02010609060101010101" pitchFamily="2" charset="-122"/>
              </a:rPr>
              <a:t>学生网上选课操作流程</a:t>
            </a:r>
            <a:endParaRPr lang="en-US" altLang="zh-CN">
              <a:latin typeface="黑体" panose="02010609060101010101" pitchFamily="2" charset="-122"/>
              <a:ea typeface="黑体" panose="02010609060101010101" pitchFamily="2" charset="-122"/>
            </a:endParaRPr>
          </a:p>
        </p:txBody>
      </p:sp>
      <p:grpSp>
        <p:nvGrpSpPr>
          <p:cNvPr id="5122" name="组合 65547"/>
          <p:cNvGrpSpPr/>
          <p:nvPr/>
        </p:nvGrpSpPr>
        <p:grpSpPr>
          <a:xfrm>
            <a:off x="3348038" y="1412875"/>
            <a:ext cx="2295525" cy="647700"/>
            <a:chOff x="1927" y="890"/>
            <a:chExt cx="1446" cy="408"/>
          </a:xfrm>
        </p:grpSpPr>
        <p:sp>
          <p:nvSpPr>
            <p:cNvPr id="5123" name="圆角矩形 65540"/>
            <p:cNvSpPr/>
            <p:nvPr/>
          </p:nvSpPr>
          <p:spPr>
            <a:xfrm>
              <a:off x="1927" y="890"/>
              <a:ext cx="1446" cy="408"/>
            </a:xfrm>
            <a:prstGeom prst="roundRect">
              <a:avLst>
                <a:gd name="adj" fmla="val 11921"/>
              </a:avLst>
            </a:prstGeom>
            <a:solidFill>
              <a:schemeClr val="accent1"/>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5124" name="任意多边形 65541"/>
            <p:cNvSpPr/>
            <p:nvPr/>
          </p:nvSpPr>
          <p:spPr>
            <a:xfrm>
              <a:off x="2017" y="933"/>
              <a:ext cx="721" cy="335"/>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59F84"/>
                </a:gs>
                <a:gs pos="50000">
                  <a:schemeClr val="accent1">
                    <a:alpha val="0"/>
                  </a:schemeClr>
                </a:gs>
                <a:gs pos="100000">
                  <a:srgbClr val="C59F84"/>
                </a:gs>
              </a:gsLst>
              <a:lin ang="2700000" scaled="1"/>
              <a:tileRect/>
            </a:gradFill>
            <a:ln w="0">
              <a:noFill/>
            </a:ln>
          </p:spPr>
          <p:txBody>
            <a:bodyPr/>
            <a:lstStyle/>
            <a:p>
              <a:endParaRPr lang="zh-CN" altLang="en-US"/>
            </a:p>
          </p:txBody>
        </p:sp>
        <p:sp>
          <p:nvSpPr>
            <p:cNvPr id="65543" name="文本框 65542"/>
            <p:cNvSpPr txBox="1"/>
            <p:nvPr/>
          </p:nvSpPr>
          <p:spPr>
            <a:xfrm>
              <a:off x="1927" y="981"/>
              <a:ext cx="1402" cy="250"/>
            </a:xfrm>
            <a:prstGeom prst="rect">
              <a:avLst/>
            </a:prstGeom>
            <a:noFill/>
            <a:ln w="9525">
              <a:noFill/>
            </a:ln>
          </p:spPr>
          <p:txBody>
            <a:bodyPr wrap="none" anchor="t">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进入网上选课系统</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5126" name="组合 65548"/>
          <p:cNvGrpSpPr/>
          <p:nvPr/>
        </p:nvGrpSpPr>
        <p:grpSpPr>
          <a:xfrm>
            <a:off x="3419475" y="5589588"/>
            <a:ext cx="2297113" cy="647700"/>
            <a:chOff x="1926" y="890"/>
            <a:chExt cx="1447" cy="408"/>
          </a:xfrm>
        </p:grpSpPr>
        <p:sp>
          <p:nvSpPr>
            <p:cNvPr id="5127" name="圆角矩形 65549"/>
            <p:cNvSpPr/>
            <p:nvPr/>
          </p:nvSpPr>
          <p:spPr>
            <a:xfrm>
              <a:off x="1927" y="890"/>
              <a:ext cx="1446" cy="408"/>
            </a:xfrm>
            <a:prstGeom prst="roundRect">
              <a:avLst>
                <a:gd name="adj" fmla="val 11921"/>
              </a:avLst>
            </a:prstGeom>
            <a:solidFill>
              <a:schemeClr val="accent1"/>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5128" name="任意多边形 65550"/>
            <p:cNvSpPr/>
            <p:nvPr/>
          </p:nvSpPr>
          <p:spPr>
            <a:xfrm>
              <a:off x="2017" y="933"/>
              <a:ext cx="721" cy="335"/>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59F84"/>
                </a:gs>
                <a:gs pos="50000">
                  <a:schemeClr val="accent1">
                    <a:alpha val="0"/>
                  </a:schemeClr>
                </a:gs>
                <a:gs pos="100000">
                  <a:srgbClr val="C59F84"/>
                </a:gs>
              </a:gsLst>
              <a:lin ang="2700000" scaled="1"/>
              <a:tileRect/>
            </a:gradFill>
            <a:ln w="0">
              <a:noFill/>
            </a:ln>
          </p:spPr>
          <p:txBody>
            <a:bodyPr/>
            <a:lstStyle/>
            <a:p>
              <a:endParaRPr lang="zh-CN" altLang="en-US"/>
            </a:p>
          </p:txBody>
        </p:sp>
        <p:sp>
          <p:nvSpPr>
            <p:cNvPr id="65552" name="文本框 65551"/>
            <p:cNvSpPr txBox="1"/>
            <p:nvPr/>
          </p:nvSpPr>
          <p:spPr>
            <a:xfrm>
              <a:off x="1926" y="981"/>
              <a:ext cx="1404" cy="250"/>
            </a:xfrm>
            <a:prstGeom prst="rect">
              <a:avLst/>
            </a:prstGeom>
            <a:noFill/>
            <a:ln w="9525">
              <a:noFill/>
            </a:ln>
          </p:spPr>
          <p:txBody>
            <a:bodyPr wrap="none" anchor="t">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退出网上选课系统</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
        <p:nvSpPr>
          <p:cNvPr id="5130" name="圆角矩形 65553"/>
          <p:cNvSpPr/>
          <p:nvPr/>
        </p:nvSpPr>
        <p:spPr>
          <a:xfrm>
            <a:off x="1763713" y="2205038"/>
            <a:ext cx="720725" cy="3311525"/>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56" name="文本框 65555"/>
          <p:cNvSpPr txBox="1"/>
          <p:nvPr/>
        </p:nvSpPr>
        <p:spPr>
          <a:xfrm>
            <a:off x="1908175" y="2349500"/>
            <a:ext cx="360363" cy="3140075"/>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选普通理论课及实验课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5132" name="圆角矩形 65562"/>
          <p:cNvSpPr/>
          <p:nvPr/>
        </p:nvSpPr>
        <p:spPr>
          <a:xfrm>
            <a:off x="3492500" y="4724400"/>
            <a:ext cx="2159000" cy="574675"/>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64" name="文本框 65563"/>
          <p:cNvSpPr txBox="1"/>
          <p:nvPr/>
        </p:nvSpPr>
        <p:spPr>
          <a:xfrm>
            <a:off x="3635375" y="4797425"/>
            <a:ext cx="1798638" cy="396875"/>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选课情况查询</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nvGrpSpPr>
          <p:cNvPr id="5134" name="组合 65576"/>
          <p:cNvGrpSpPr/>
          <p:nvPr/>
        </p:nvGrpSpPr>
        <p:grpSpPr>
          <a:xfrm>
            <a:off x="6588125" y="2205038"/>
            <a:ext cx="720725" cy="2374900"/>
            <a:chOff x="3243" y="1480"/>
            <a:chExt cx="454" cy="1496"/>
          </a:xfrm>
        </p:grpSpPr>
        <p:sp>
          <p:nvSpPr>
            <p:cNvPr id="5135" name="圆角矩形 65565"/>
            <p:cNvSpPr/>
            <p:nvPr/>
          </p:nvSpPr>
          <p:spPr>
            <a:xfrm>
              <a:off x="3243" y="1480"/>
              <a:ext cx="454" cy="1496"/>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67" name="文本框 65566"/>
            <p:cNvSpPr txBox="1"/>
            <p:nvPr/>
          </p:nvSpPr>
          <p:spPr>
            <a:xfrm>
              <a:off x="3334" y="1525"/>
              <a:ext cx="227" cy="1221"/>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全校性公选课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5137" name="组合 65577"/>
          <p:cNvGrpSpPr/>
          <p:nvPr/>
        </p:nvGrpSpPr>
        <p:grpSpPr>
          <a:xfrm>
            <a:off x="5364163" y="2492375"/>
            <a:ext cx="720725" cy="1511300"/>
            <a:chOff x="2562" y="1480"/>
            <a:chExt cx="454" cy="952"/>
          </a:xfrm>
        </p:grpSpPr>
        <p:sp>
          <p:nvSpPr>
            <p:cNvPr id="5138" name="圆角矩形 65568"/>
            <p:cNvSpPr/>
            <p:nvPr/>
          </p:nvSpPr>
          <p:spPr>
            <a:xfrm>
              <a:off x="2562" y="1480"/>
              <a:ext cx="454" cy="952"/>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70" name="文本框 65569"/>
            <p:cNvSpPr txBox="1"/>
            <p:nvPr/>
          </p:nvSpPr>
          <p:spPr>
            <a:xfrm>
              <a:off x="2653" y="1525"/>
              <a:ext cx="227" cy="834"/>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重修选课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5140" name="组合 65579"/>
          <p:cNvGrpSpPr/>
          <p:nvPr/>
        </p:nvGrpSpPr>
        <p:grpSpPr>
          <a:xfrm>
            <a:off x="2987675" y="2492375"/>
            <a:ext cx="720725" cy="1511300"/>
            <a:chOff x="1292" y="1480"/>
            <a:chExt cx="454" cy="952"/>
          </a:xfrm>
        </p:grpSpPr>
        <p:sp>
          <p:nvSpPr>
            <p:cNvPr id="5141" name="圆角矩形 65574"/>
            <p:cNvSpPr/>
            <p:nvPr/>
          </p:nvSpPr>
          <p:spPr>
            <a:xfrm>
              <a:off x="1292" y="1480"/>
              <a:ext cx="454" cy="952"/>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76" name="文本框 65575"/>
            <p:cNvSpPr txBox="1"/>
            <p:nvPr/>
          </p:nvSpPr>
          <p:spPr>
            <a:xfrm>
              <a:off x="1383" y="1525"/>
              <a:ext cx="227" cy="826"/>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选体育课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
        <p:nvSpPr>
          <p:cNvPr id="5143" name="直接连接符 65580"/>
          <p:cNvSpPr/>
          <p:nvPr/>
        </p:nvSpPr>
        <p:spPr>
          <a:xfrm>
            <a:off x="4500563" y="2060575"/>
            <a:ext cx="0" cy="0"/>
          </a:xfrm>
          <a:prstGeom prst="line">
            <a:avLst/>
          </a:prstGeom>
          <a:ln w="9525" cap="flat" cmpd="sng">
            <a:solidFill>
              <a:schemeClr val="tx1"/>
            </a:solidFill>
            <a:prstDash val="solid"/>
            <a:round/>
            <a:headEnd type="none" w="med" len="med"/>
            <a:tailEnd type="none" w="med" len="med"/>
          </a:ln>
        </p:spPr>
      </p:sp>
      <p:sp>
        <p:nvSpPr>
          <p:cNvPr id="5144" name="直接连接符 65581"/>
          <p:cNvSpPr/>
          <p:nvPr/>
        </p:nvSpPr>
        <p:spPr>
          <a:xfrm>
            <a:off x="4572000" y="5300663"/>
            <a:ext cx="0" cy="360362"/>
          </a:xfrm>
          <a:prstGeom prst="line">
            <a:avLst/>
          </a:prstGeom>
          <a:ln w="57150" cap="flat" cmpd="sng">
            <a:solidFill>
              <a:schemeClr val="tx1"/>
            </a:solidFill>
            <a:prstDash val="solid"/>
            <a:round/>
            <a:headEnd type="none" w="med" len="med"/>
            <a:tailEnd type="triangle" w="med" len="med"/>
          </a:ln>
        </p:spPr>
      </p:sp>
      <p:sp>
        <p:nvSpPr>
          <p:cNvPr id="5145" name="直接连接符 65582"/>
          <p:cNvSpPr/>
          <p:nvPr/>
        </p:nvSpPr>
        <p:spPr>
          <a:xfrm>
            <a:off x="4572000" y="4221163"/>
            <a:ext cx="0" cy="576262"/>
          </a:xfrm>
          <a:prstGeom prst="line">
            <a:avLst/>
          </a:prstGeom>
          <a:ln w="57150" cap="flat" cmpd="sng">
            <a:solidFill>
              <a:schemeClr val="tx1"/>
            </a:solidFill>
            <a:prstDash val="solid"/>
            <a:round/>
            <a:headEnd type="none" w="med" len="med"/>
            <a:tailEnd type="triangle" w="med" len="med"/>
          </a:ln>
        </p:spPr>
      </p:sp>
      <p:sp>
        <p:nvSpPr>
          <p:cNvPr id="5146" name="直接连接符 65583"/>
          <p:cNvSpPr/>
          <p:nvPr/>
        </p:nvSpPr>
        <p:spPr>
          <a:xfrm>
            <a:off x="2484438" y="4221163"/>
            <a:ext cx="4175125" cy="0"/>
          </a:xfrm>
          <a:prstGeom prst="line">
            <a:avLst/>
          </a:prstGeom>
          <a:ln w="57150" cap="flat" cmpd="sng">
            <a:solidFill>
              <a:schemeClr val="tx1"/>
            </a:solidFill>
            <a:prstDash val="solid"/>
            <a:round/>
            <a:headEnd type="none" w="med" len="med"/>
            <a:tailEnd type="none" w="med" len="med"/>
          </a:ln>
        </p:spPr>
      </p:sp>
      <p:sp>
        <p:nvSpPr>
          <p:cNvPr id="5147" name="直接连接符 65584"/>
          <p:cNvSpPr/>
          <p:nvPr/>
        </p:nvSpPr>
        <p:spPr>
          <a:xfrm>
            <a:off x="3348038" y="4005263"/>
            <a:ext cx="0" cy="215900"/>
          </a:xfrm>
          <a:prstGeom prst="line">
            <a:avLst/>
          </a:prstGeom>
          <a:ln w="57150" cap="flat" cmpd="sng">
            <a:solidFill>
              <a:schemeClr val="tx1"/>
            </a:solidFill>
            <a:prstDash val="solid"/>
            <a:round/>
            <a:headEnd type="none" w="med" len="med"/>
            <a:tailEnd type="none" w="med" len="med"/>
          </a:ln>
        </p:spPr>
      </p:sp>
      <p:sp>
        <p:nvSpPr>
          <p:cNvPr id="5148" name="直接连接符 65586"/>
          <p:cNvSpPr/>
          <p:nvPr/>
        </p:nvSpPr>
        <p:spPr>
          <a:xfrm>
            <a:off x="5795963" y="4005263"/>
            <a:ext cx="0" cy="215900"/>
          </a:xfrm>
          <a:prstGeom prst="line">
            <a:avLst/>
          </a:prstGeom>
          <a:ln w="57150" cap="flat" cmpd="sng">
            <a:solidFill>
              <a:schemeClr val="tx1"/>
            </a:solidFill>
            <a:prstDash val="solid"/>
            <a:round/>
            <a:headEnd type="none" w="med" len="med"/>
            <a:tailEnd type="none" w="med" len="med"/>
          </a:ln>
        </p:spPr>
      </p:sp>
      <p:sp>
        <p:nvSpPr>
          <p:cNvPr id="5149" name="直接连接符 65587"/>
          <p:cNvSpPr/>
          <p:nvPr/>
        </p:nvSpPr>
        <p:spPr>
          <a:xfrm>
            <a:off x="2411413" y="2276475"/>
            <a:ext cx="4248150" cy="0"/>
          </a:xfrm>
          <a:prstGeom prst="line">
            <a:avLst/>
          </a:prstGeom>
          <a:ln w="57150" cap="flat" cmpd="sng">
            <a:solidFill>
              <a:schemeClr val="tx1"/>
            </a:solidFill>
            <a:prstDash val="solid"/>
            <a:round/>
            <a:headEnd type="none" w="med" len="med"/>
            <a:tailEnd type="none" w="med" len="med"/>
          </a:ln>
        </p:spPr>
      </p:sp>
      <p:sp>
        <p:nvSpPr>
          <p:cNvPr id="5150" name="直接连接符 65588"/>
          <p:cNvSpPr/>
          <p:nvPr/>
        </p:nvSpPr>
        <p:spPr>
          <a:xfrm>
            <a:off x="3276600" y="2276475"/>
            <a:ext cx="0" cy="215900"/>
          </a:xfrm>
          <a:prstGeom prst="line">
            <a:avLst/>
          </a:prstGeom>
          <a:ln w="57150" cap="flat" cmpd="sng">
            <a:solidFill>
              <a:schemeClr val="tx1"/>
            </a:solidFill>
            <a:prstDash val="solid"/>
            <a:round/>
            <a:headEnd type="none" w="med" len="med"/>
            <a:tailEnd type="none" w="med" len="med"/>
          </a:ln>
        </p:spPr>
      </p:sp>
      <p:sp>
        <p:nvSpPr>
          <p:cNvPr id="5151" name="直接连接符 65590"/>
          <p:cNvSpPr/>
          <p:nvPr/>
        </p:nvSpPr>
        <p:spPr>
          <a:xfrm>
            <a:off x="5724525" y="2276475"/>
            <a:ext cx="0" cy="215900"/>
          </a:xfrm>
          <a:prstGeom prst="line">
            <a:avLst/>
          </a:prstGeom>
          <a:ln w="57150" cap="flat" cmpd="sng">
            <a:solidFill>
              <a:schemeClr val="tx1"/>
            </a:solidFill>
            <a:prstDash val="solid"/>
            <a:round/>
            <a:headEnd type="none" w="med" len="med"/>
            <a:tailEnd type="none" w="med" len="med"/>
          </a:ln>
        </p:spPr>
      </p:sp>
      <p:sp>
        <p:nvSpPr>
          <p:cNvPr id="5152" name="直接连接符 65592"/>
          <p:cNvSpPr/>
          <p:nvPr/>
        </p:nvSpPr>
        <p:spPr>
          <a:xfrm>
            <a:off x="4500563" y="1989138"/>
            <a:ext cx="0" cy="287337"/>
          </a:xfrm>
          <a:prstGeom prst="line">
            <a:avLst/>
          </a:prstGeom>
          <a:ln w="57150" cap="flat" cmpd="sng">
            <a:solidFill>
              <a:schemeClr val="tx1"/>
            </a:solidFill>
            <a:prstDash val="solid"/>
            <a:round/>
            <a:headEnd type="none" w="med" len="med"/>
            <a:tailEnd type="triangle" w="med" len="med"/>
          </a:ln>
        </p:spPr>
      </p:sp>
      <p:sp>
        <p:nvSpPr>
          <p:cNvPr id="5153"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占位符 110594"/>
          <p:cNvSpPr>
            <a:spLocks noGrp="1"/>
          </p:cNvSpPr>
          <p:nvPr>
            <p:ph idx="1"/>
          </p:nvPr>
        </p:nvSpPr>
        <p:spPr>
          <a:xfrm>
            <a:off x="539750" y="1670050"/>
            <a:ext cx="8604250" cy="4654550"/>
          </a:xfrm>
        </p:spPr>
        <p:txBody>
          <a:bodyPr anchor="t"/>
          <a:lstStyle/>
          <a:p>
            <a:pPr marL="0" indent="0"/>
            <a:r>
              <a:rPr lang="zh-CN" altLang="en-US" sz="3600" dirty="0">
                <a:solidFill>
                  <a:schemeClr val="accent1"/>
                </a:solidFill>
                <a:latin typeface="黑体" panose="02010609060101010101" pitchFamily="2" charset="-122"/>
                <a:ea typeface="黑体" panose="02010609060101010101" pitchFamily="2" charset="-122"/>
              </a:rPr>
              <a:t>进入网上选课系统</a:t>
            </a:r>
          </a:p>
          <a:p>
            <a:pPr marL="0" indent="0">
              <a:lnSpc>
                <a:spcPct val="150000"/>
              </a:lnSpc>
              <a:spcBef>
                <a:spcPct val="50000"/>
              </a:spcBef>
              <a:buNone/>
            </a:pPr>
            <a:r>
              <a:rPr lang="zh-CN" altLang="en-US" sz="1800" dirty="0">
                <a:latin typeface="宋体" panose="02010600030101010101" pitchFamily="2" charset="-122"/>
                <a:ea typeface="宋体" panose="02010600030101010101" pitchFamily="2" charset="-122"/>
              </a:rPr>
              <a:t>路径：杭电信工主页面</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青山湖教务系统</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或</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或</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（页面右下角）</a:t>
            </a:r>
            <a:r>
              <a:rPr lang="en-US" altLang="zh-CN" sz="1800" i="1" dirty="0">
                <a:latin typeface="宋体" panose="02010600030101010101" pitchFamily="2" charset="-122"/>
                <a:ea typeface="宋体" panose="02010600030101010101" pitchFamily="2" charset="-122"/>
              </a:rPr>
              <a:t> </a:t>
            </a:r>
            <a:endParaRPr lang="zh-CN" altLang="en-US" sz="1800" i="1" dirty="0">
              <a:latin typeface="宋体" panose="02010600030101010101" pitchFamily="2" charset="-122"/>
              <a:ea typeface="宋体" panose="02010600030101010101" pitchFamily="2" charset="-122"/>
            </a:endParaRPr>
          </a:p>
          <a:p>
            <a:pPr marL="0" indent="0">
              <a:lnSpc>
                <a:spcPct val="150000"/>
              </a:lnSpc>
              <a:spcBef>
                <a:spcPct val="50000"/>
              </a:spcBef>
              <a:buNone/>
            </a:pPr>
            <a:r>
              <a:rPr lang="zh-CN" altLang="en-US" sz="1800" dirty="0">
                <a:solidFill>
                  <a:srgbClr val="2B166E"/>
                </a:solidFill>
                <a:latin typeface="黑体" panose="02010609060101010101" pitchFamily="2" charset="-122"/>
                <a:ea typeface="黑体" panose="02010609060101010101" pitchFamily="2" charset="-122"/>
              </a:rPr>
              <a:t>注意</a:t>
            </a:r>
            <a:r>
              <a:rPr lang="en-US" altLang="zh-CN"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sym typeface="Wingdings" panose="05000000000000000000" pitchFamily="2" charset="2"/>
              </a:rPr>
              <a:t>1)</a:t>
            </a:r>
            <a:r>
              <a:rPr lang="zh-CN" altLang="en-US" sz="1800" dirty="0">
                <a:solidFill>
                  <a:srgbClr val="0000FF"/>
                </a:solidFill>
                <a:latin typeface="黑体" panose="02010609060101010101" pitchFamily="2" charset="-122"/>
                <a:ea typeface="黑体" panose="02010609060101010101" pitchFamily="2" charset="-122"/>
              </a:rPr>
              <a:t>初次登陆</a:t>
            </a:r>
            <a:r>
              <a:rPr lang="zh-CN" altLang="en-US" sz="1800" dirty="0">
                <a:latin typeface="宋体" panose="02010600030101010101" pitchFamily="2" charset="-122"/>
                <a:ea typeface="宋体" panose="02010600030101010101" pitchFamily="2" charset="-122"/>
              </a:rPr>
              <a:t>用户名为学号，初始密码身份证号码后</a:t>
            </a:r>
            <a:r>
              <a:rPr lang="en-US" altLang="zh-CN" sz="1800" dirty="0">
                <a:latin typeface="宋体" panose="02010600030101010101" pitchFamily="2" charset="-122"/>
                <a:ea typeface="宋体" panose="02010600030101010101" pitchFamily="2" charset="-122"/>
              </a:rPr>
              <a:t>6</a:t>
            </a:r>
            <a:r>
              <a:rPr lang="zh-CN" altLang="en-US" sz="1800" dirty="0">
                <a:latin typeface="宋体" panose="02010600030101010101" pitchFamily="2" charset="-122"/>
                <a:ea typeface="宋体" panose="02010600030101010101" pitchFamily="2" charset="-122"/>
              </a:rPr>
              <a:t>位</a:t>
            </a:r>
          </a:p>
          <a:p>
            <a:pPr marL="0" indent="0">
              <a:lnSpc>
                <a:spcPct val="150000"/>
              </a:lnSpc>
              <a:spcBef>
                <a:spcPct val="50000"/>
              </a:spcBef>
              <a:buNone/>
            </a:pPr>
            <a:r>
              <a:rPr lang="zh-CN" altLang="en-US" sz="1800"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青山湖教务系统</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链接：http://10.130.5.235:6379/</a:t>
            </a:r>
          </a:p>
          <a:p>
            <a:pPr marL="0" indent="0">
              <a:lnSpc>
                <a:spcPct val="150000"/>
              </a:lnSpc>
              <a:spcBef>
                <a:spcPct val="50000"/>
              </a:spcBef>
              <a:buNone/>
            </a:pPr>
            <a:r>
              <a:rPr lang="zh-CN" altLang="en-US" sz="1800"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青山湖教务系统</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链接：http://10.130.5.236/</a:t>
            </a:r>
          </a:p>
          <a:p>
            <a:pPr marL="0" indent="0">
              <a:lnSpc>
                <a:spcPct val="150000"/>
              </a:lnSpc>
              <a:spcBef>
                <a:spcPct val="50000"/>
              </a:spcBef>
              <a:buNone/>
            </a:pPr>
            <a:r>
              <a:rPr lang="en-US" altLang="zh-CN" sz="1800"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sym typeface="+mn-ea"/>
              </a:rPr>
              <a:t>(4)</a:t>
            </a:r>
            <a:r>
              <a:rPr lang="zh-CN" altLang="en-US" sz="1800" dirty="0">
                <a:latin typeface="宋体" panose="02010600030101010101" pitchFamily="2" charset="-122"/>
                <a:ea typeface="宋体" panose="02010600030101010101" pitchFamily="2" charset="-122"/>
                <a:sym typeface="+mn-ea"/>
              </a:rPr>
              <a:t>青山湖教务系统</a:t>
            </a:r>
            <a:r>
              <a:rPr lang="en-US" altLang="zh-CN" sz="1800" dirty="0">
                <a:latin typeface="宋体" panose="02010600030101010101" pitchFamily="2" charset="-122"/>
                <a:ea typeface="宋体" panose="02010600030101010101" pitchFamily="2" charset="-122"/>
                <a:sym typeface="+mn-ea"/>
              </a:rPr>
              <a:t>3</a:t>
            </a:r>
            <a:r>
              <a:rPr lang="zh-CN" altLang="en-US" sz="1800" dirty="0">
                <a:latin typeface="宋体" panose="02010600030101010101" pitchFamily="2" charset="-122"/>
                <a:ea typeface="宋体" panose="02010600030101010101" pitchFamily="2" charset="-122"/>
                <a:sym typeface="+mn-ea"/>
              </a:rPr>
              <a:t>链接：http://10.130.5.229:6379/</a:t>
            </a:r>
            <a:r>
              <a:rPr lang="en-US" altLang="zh-CN" sz="1800" dirty="0">
                <a:latin typeface="宋体" panose="02010600030101010101" pitchFamily="2" charset="-122"/>
                <a:ea typeface="宋体" panose="02010600030101010101" pitchFamily="2" charset="-122"/>
              </a:rPr>
              <a:t>      </a:t>
            </a:r>
          </a:p>
          <a:p>
            <a:pPr marL="0" indent="0">
              <a:lnSpc>
                <a:spcPct val="150000"/>
              </a:lnSpc>
              <a:spcBef>
                <a:spcPct val="50000"/>
              </a:spcBef>
              <a:buNone/>
            </a:pPr>
            <a:r>
              <a:rPr lang="en-US" altLang="zh-CN" sz="1800" dirty="0">
                <a:latin typeface="宋体" panose="02010600030101010101" pitchFamily="2" charset="-122"/>
                <a:ea typeface="宋体" panose="02010600030101010101" pitchFamily="2" charset="-122"/>
              </a:rPr>
              <a:t>     (5)</a:t>
            </a:r>
            <a:r>
              <a:rPr lang="zh-CN" altLang="en-US" sz="1800" dirty="0">
                <a:latin typeface="宋体" panose="02010600030101010101" pitchFamily="2" charset="-122"/>
                <a:ea typeface="宋体" panose="02010600030101010101" pitchFamily="2" charset="-122"/>
              </a:rPr>
              <a:t>特别提醒：外网访问教务系统需要登录信工VPN</a:t>
            </a:r>
          </a:p>
        </p:txBody>
      </p:sp>
      <p:sp>
        <p:nvSpPr>
          <p:cNvPr id="6146" name="标题 110597"/>
          <p:cNvSpPr>
            <a:spLocks noGrp="1"/>
          </p:cNvSpPr>
          <p:nvPr>
            <p:ph type="title"/>
          </p:nvPr>
        </p:nvSpPr>
        <p:spPr>
          <a:xfrm>
            <a:off x="1042988" y="274638"/>
            <a:ext cx="8101012" cy="563562"/>
          </a:xfrm>
        </p:spPr>
        <p:txBody>
          <a:bodyPr wrap="square" lIns="91440" tIns="45720" rIns="91440" bIns="45720" anchor="ctr"/>
          <a:lstStyle/>
          <a:p>
            <a:pPr algn="ctr"/>
            <a:r>
              <a:rPr lang="en-US" altLang="zh-CN" sz="3600">
                <a:latin typeface="黑体" panose="02010609060101010101" pitchFamily="2" charset="-122"/>
                <a:ea typeface="黑体" panose="02010609060101010101" pitchFamily="2" charset="-122"/>
              </a:rPr>
              <a:t>1.</a:t>
            </a:r>
            <a:r>
              <a:rPr lang="zh-CN" altLang="en-US" sz="3600" dirty="0">
                <a:latin typeface="黑体" panose="02010609060101010101" pitchFamily="2" charset="-122"/>
                <a:ea typeface="黑体" panose="02010609060101010101" pitchFamily="2" charset="-122"/>
              </a:rPr>
              <a:t>进入网上选课系统操作流程</a:t>
            </a:r>
            <a:endParaRPr lang="en-US" altLang="zh-CN" sz="3600">
              <a:latin typeface="黑体" panose="02010609060101010101" pitchFamily="2" charset="-122"/>
              <a:ea typeface="黑体" panose="02010609060101010101" pitchFamily="2" charset="-122"/>
            </a:endParaRPr>
          </a:p>
        </p:txBody>
      </p:sp>
      <p:sp>
        <p:nvSpPr>
          <p:cNvPr id="614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90119"/>
          <p:cNvSpPr>
            <a:spLocks noGrp="1"/>
          </p:cNvSpPr>
          <p:nvPr>
            <p:ph type="title"/>
          </p:nvPr>
        </p:nvSpPr>
        <p:spPr>
          <a:xfrm>
            <a:off x="1979613" y="260350"/>
            <a:ext cx="7164387" cy="563563"/>
          </a:xfrm>
        </p:spPr>
        <p:txBody>
          <a:bodyPr wrap="square" lIns="91440" tIns="45720" rIns="91440" bIns="45720" anchor="ctr"/>
          <a:lstStyle/>
          <a:p>
            <a:pPr algn="ctr"/>
            <a:r>
              <a:rPr lang="zh-CN" altLang="en-US" sz="3600" dirty="0">
                <a:latin typeface="黑体" panose="02010609060101010101" pitchFamily="2" charset="-122"/>
                <a:ea typeface="黑体" panose="02010609060101010101" pitchFamily="2" charset="-122"/>
              </a:rPr>
              <a:t>进入网上选课系统操作界面</a:t>
            </a:r>
            <a:endParaRPr lang="zh-CN" altLang="en-US" sz="2600" dirty="0">
              <a:latin typeface="黑体" panose="02010609060101010101" pitchFamily="2" charset="-122"/>
              <a:ea typeface="黑体" panose="02010609060101010101" pitchFamily="2" charset="-122"/>
            </a:endParaRPr>
          </a:p>
        </p:txBody>
      </p:sp>
      <p:sp>
        <p:nvSpPr>
          <p:cNvPr id="7172"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pic>
        <p:nvPicPr>
          <p:cNvPr id="3078" name="Picture 6" descr="C:\Users\Administrator\AppData\Roaming\Tencent\Users\245671210\QQ\WinTemp\RichOle\5~2S6F4P$`]~K1QIWDW}I6U.png"/>
          <p:cNvPicPr>
            <a:picLocks noChangeAspect="1" noChangeArrowheads="1"/>
          </p:cNvPicPr>
          <p:nvPr/>
        </p:nvPicPr>
        <p:blipFill>
          <a:blip r:embed="rId2"/>
          <a:srcRect/>
          <a:stretch>
            <a:fillRect/>
          </a:stretch>
        </p:blipFill>
        <p:spPr bwMode="auto">
          <a:xfrm>
            <a:off x="0" y="1142984"/>
            <a:ext cx="9144000" cy="3149319"/>
          </a:xfrm>
          <a:prstGeom prst="rect">
            <a:avLst/>
          </a:prstGeom>
          <a:noFill/>
        </p:spPr>
      </p:pic>
      <p:sp>
        <p:nvSpPr>
          <p:cNvPr id="8" name="右箭头 7"/>
          <p:cNvSpPr/>
          <p:nvPr/>
        </p:nvSpPr>
        <p:spPr>
          <a:xfrm>
            <a:off x="4714876" y="5359419"/>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对象 8"/>
          <p:cNvGraphicFramePr>
            <a:graphicFrameLocks noChangeAspect="1"/>
          </p:cNvGraphicFramePr>
          <p:nvPr/>
        </p:nvGraphicFramePr>
        <p:xfrm>
          <a:off x="5072066" y="5002229"/>
          <a:ext cx="2859628" cy="1069977"/>
        </p:xfrm>
        <a:graphic>
          <a:graphicData uri="http://schemas.openxmlformats.org/presentationml/2006/ole">
            <mc:AlternateContent xmlns:mc="http://schemas.openxmlformats.org/markup-compatibility/2006">
              <mc:Choice xmlns:v="urn:schemas-microsoft-com:vml" Requires="v">
                <p:oleObj name="包装程序外壳对象" showAsIcon="1" r:id="rId3" imgW="1419225" imgH="523875" progId="Package">
                  <p:embed/>
                </p:oleObj>
              </mc:Choice>
              <mc:Fallback>
                <p:oleObj name="包装程序外壳对象" showAsIcon="1" r:id="rId3" imgW="1419225" imgH="523875" progId="Package">
                  <p:embed/>
                  <p:pic>
                    <p:nvPicPr>
                      <p:cNvPr id="0" name="图片 1024"/>
                      <p:cNvPicPr>
                        <a:picLocks noChangeAspect="1"/>
                      </p:cNvPicPr>
                      <p:nvPr/>
                    </p:nvPicPr>
                    <p:blipFill>
                      <a:blip r:embed="rId4"/>
                      <a:stretch>
                        <a:fillRect/>
                      </a:stretch>
                    </p:blipFill>
                    <p:spPr>
                      <a:xfrm>
                        <a:off x="5072066" y="5002229"/>
                        <a:ext cx="2859628" cy="1069977"/>
                      </a:xfrm>
                      <a:prstGeom prst="rect">
                        <a:avLst/>
                      </a:prstGeom>
                      <a:noFill/>
                      <a:ln w="9525">
                        <a:noFill/>
                      </a:ln>
                    </p:spPr>
                  </p:pic>
                </p:oleObj>
              </mc:Fallback>
            </mc:AlternateContent>
          </a:graphicData>
        </a:graphic>
      </p:graphicFrame>
      <p:sp>
        <p:nvSpPr>
          <p:cNvPr id="10" name="TextBox 9"/>
          <p:cNvSpPr txBox="1"/>
          <p:nvPr/>
        </p:nvSpPr>
        <p:spPr>
          <a:xfrm>
            <a:off x="238998" y="2928934"/>
            <a:ext cx="8476406" cy="1477328"/>
          </a:xfrm>
          <a:prstGeom prst="rect">
            <a:avLst/>
          </a:prstGeom>
          <a:noFill/>
        </p:spPr>
        <p:txBody>
          <a:bodyPr wrap="square" rtlCol="0">
            <a:spAutoFit/>
          </a:bodyPr>
          <a:lstStyle/>
          <a:p>
            <a:r>
              <a:rPr lang="zh-CN" altLang="en-US" b="1" dirty="0">
                <a:solidFill>
                  <a:srgbClr val="0070C0"/>
                </a:solidFill>
              </a:rPr>
              <a:t>专业推荐课表是当前专业选课学期所开设的除公共选修课、英语选修课和体育课之外的所有课程，学生个人课表才是实际的上课课表，在选课前系统会提前在学生个人课表里预选必修、实践类课程，大家只要对照培养计划灵活选修那些未选上的课程即可。通过</a:t>
            </a:r>
            <a:r>
              <a:rPr lang="en-US" altLang="zh-CN" b="1" dirty="0">
                <a:solidFill>
                  <a:srgbClr val="0070C0"/>
                </a:solidFill>
              </a:rPr>
              <a:t>【</a:t>
            </a:r>
            <a:r>
              <a:rPr lang="zh-CN" altLang="en-US" b="1" dirty="0">
                <a:solidFill>
                  <a:srgbClr val="0070C0"/>
                </a:solidFill>
              </a:rPr>
              <a:t>推荐课表</a:t>
            </a:r>
            <a:r>
              <a:rPr lang="en-US" altLang="zh-CN" b="1" dirty="0">
                <a:solidFill>
                  <a:srgbClr val="0070C0"/>
                </a:solidFill>
              </a:rPr>
              <a:t>】</a:t>
            </a:r>
            <a:r>
              <a:rPr lang="zh-CN" altLang="en-US" b="1" dirty="0">
                <a:solidFill>
                  <a:srgbClr val="0070C0"/>
                </a:solidFill>
              </a:rPr>
              <a:t>和</a:t>
            </a:r>
            <a:r>
              <a:rPr lang="en-US" altLang="zh-CN" b="1" dirty="0">
                <a:solidFill>
                  <a:srgbClr val="0070C0"/>
                </a:solidFill>
              </a:rPr>
              <a:t>【</a:t>
            </a:r>
            <a:r>
              <a:rPr lang="zh-CN" altLang="en-US" b="1" dirty="0">
                <a:solidFill>
                  <a:srgbClr val="0070C0"/>
                </a:solidFill>
              </a:rPr>
              <a:t>培养计划</a:t>
            </a:r>
            <a:r>
              <a:rPr lang="en-US" altLang="zh-CN" b="1" dirty="0">
                <a:solidFill>
                  <a:srgbClr val="0070C0"/>
                </a:solidFill>
              </a:rPr>
              <a:t>】</a:t>
            </a:r>
            <a:r>
              <a:rPr lang="zh-CN" altLang="en-US" b="1" dirty="0">
                <a:solidFill>
                  <a:srgbClr val="0070C0"/>
                </a:solidFill>
              </a:rPr>
              <a:t>可以查询到其他年级和专业的开课和课程安排，方便重修的学生查询开课情况。</a:t>
            </a:r>
          </a:p>
        </p:txBody>
      </p:sp>
      <p:sp>
        <p:nvSpPr>
          <p:cNvPr id="11" name="TextBox 10"/>
          <p:cNvSpPr txBox="1"/>
          <p:nvPr/>
        </p:nvSpPr>
        <p:spPr>
          <a:xfrm>
            <a:off x="285720" y="5253351"/>
            <a:ext cx="4515980" cy="461665"/>
          </a:xfrm>
          <a:prstGeom prst="rect">
            <a:avLst/>
          </a:prstGeom>
          <a:noFill/>
        </p:spPr>
        <p:txBody>
          <a:bodyPr wrap="none" rtlCol="0">
            <a:spAutoFit/>
          </a:bodyPr>
          <a:lstStyle/>
          <a:p>
            <a:r>
              <a:rPr lang="zh-CN" altLang="en-US" sz="2400" b="1" dirty="0"/>
              <a:t>非放映模式下双击观看操作视频</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91137"/>
          <p:cNvSpPr>
            <a:spLocks noGrp="1"/>
          </p:cNvSpPr>
          <p:nvPr>
            <p:ph type="title"/>
          </p:nvPr>
        </p:nvSpPr>
        <p:spPr>
          <a:xfrm>
            <a:off x="1908175" y="333375"/>
            <a:ext cx="6840538" cy="563563"/>
          </a:xfrm>
        </p:spPr>
        <p:txBody>
          <a:bodyPr anchor="ctr"/>
          <a:lstStyle/>
          <a:p>
            <a:pPr algn="ctr"/>
            <a:r>
              <a:rPr lang="en-US" altLang="zh-CN" sz="3600">
                <a:latin typeface="黑体" panose="02010609060101010101" pitchFamily="2" charset="-122"/>
                <a:ea typeface="黑体" panose="02010609060101010101" pitchFamily="2" charset="-122"/>
              </a:rPr>
              <a:t>2.</a:t>
            </a:r>
            <a:r>
              <a:rPr lang="zh-CN" altLang="en-US" sz="3600" dirty="0">
                <a:latin typeface="黑体" panose="02010609060101010101" pitchFamily="2" charset="-122"/>
                <a:ea typeface="黑体" panose="02010609060101010101" pitchFamily="2" charset="-122"/>
              </a:rPr>
              <a:t>普通理论课网上选课操作流程</a:t>
            </a:r>
            <a:endParaRPr lang="en-US" altLang="zh-CN" sz="3600">
              <a:latin typeface="黑体" panose="02010609060101010101" pitchFamily="2" charset="-122"/>
              <a:ea typeface="黑体" panose="02010609060101010101" pitchFamily="2" charset="-122"/>
            </a:endParaRPr>
          </a:p>
        </p:txBody>
      </p:sp>
      <p:sp>
        <p:nvSpPr>
          <p:cNvPr id="8194" name="文本占位符 91138"/>
          <p:cNvSpPr>
            <a:spLocks noGrp="1"/>
          </p:cNvSpPr>
          <p:nvPr>
            <p:ph idx="1"/>
          </p:nvPr>
        </p:nvSpPr>
        <p:spPr>
          <a:xfrm>
            <a:off x="539750" y="1670050"/>
            <a:ext cx="7747026" cy="4854575"/>
          </a:xfrm>
        </p:spPr>
        <p:txBody>
          <a:bodyPr anchor="t"/>
          <a:lstStyle/>
          <a:p>
            <a:pPr marL="0" indent="0">
              <a:lnSpc>
                <a:spcPct val="80000"/>
              </a:lnSpc>
            </a:pPr>
            <a:r>
              <a:rPr lang="zh-CN" altLang="en-US" dirty="0">
                <a:latin typeface="黑体" panose="02010609060101010101" pitchFamily="2" charset="-122"/>
                <a:ea typeface="黑体" panose="02010609060101010101" pitchFamily="2" charset="-122"/>
              </a:rPr>
              <a:t>普通理论课的选课操作步骤</a:t>
            </a: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）选普通理论课及实验课</a:t>
            </a: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）点击所选“课程代码”</a:t>
            </a: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     或“课程名称”</a:t>
            </a: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）点击“选择情况”栏选中课程 </a:t>
            </a: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5</a:t>
            </a:r>
            <a:r>
              <a:rPr lang="zh-CN" altLang="en-US" sz="2400" dirty="0">
                <a:solidFill>
                  <a:srgbClr val="0000FF"/>
                </a:solidFill>
                <a:latin typeface="黑体" panose="02010609060101010101" pitchFamily="2" charset="-122"/>
                <a:ea typeface="黑体" panose="02010609060101010101" pitchFamily="2" charset="-122"/>
              </a:rPr>
              <a:t>）选择是否要预订教材（</a:t>
            </a:r>
            <a:r>
              <a:rPr lang="zh-CN" altLang="en-US" sz="2400" dirty="0">
                <a:solidFill>
                  <a:srgbClr val="FF0000"/>
                </a:solidFill>
                <a:latin typeface="黑体" panose="02010609060101010101" pitchFamily="2" charset="-122"/>
                <a:ea typeface="黑体" panose="02010609060101010101" pitchFamily="2" charset="-122"/>
              </a:rPr>
              <a:t>随便选，系统不做统计</a:t>
            </a:r>
            <a:r>
              <a:rPr lang="zh-CN" altLang="en-US" sz="2400" dirty="0">
                <a:solidFill>
                  <a:srgbClr val="0000FF"/>
                </a:solidFill>
                <a:latin typeface="黑体" panose="02010609060101010101" pitchFamily="2" charset="-122"/>
                <a:ea typeface="黑体" panose="02010609060101010101" pitchFamily="2" charset="-122"/>
              </a:rPr>
              <a:t>） </a:t>
            </a: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6</a:t>
            </a:r>
            <a:r>
              <a:rPr lang="zh-CN" altLang="en-US" sz="2400" dirty="0">
                <a:solidFill>
                  <a:srgbClr val="0000FF"/>
                </a:solidFill>
                <a:latin typeface="黑体" panose="02010609060101010101" pitchFamily="2" charset="-122"/>
                <a:ea typeface="黑体" panose="02010609060101010101" pitchFamily="2" charset="-122"/>
              </a:rPr>
              <a:t>）点击“选定”完成选课。</a:t>
            </a:r>
          </a:p>
        </p:txBody>
      </p:sp>
      <p:sp>
        <p:nvSpPr>
          <p:cNvPr id="8196"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92161"/>
          <p:cNvSpPr>
            <a:spLocks noGrp="1"/>
          </p:cNvSpPr>
          <p:nvPr>
            <p:ph type="title"/>
          </p:nvPr>
        </p:nvSpPr>
        <p:spPr>
          <a:xfrm>
            <a:off x="1763713" y="333375"/>
            <a:ext cx="7632700" cy="563563"/>
          </a:xfrm>
        </p:spPr>
        <p:txBody>
          <a:bodyPr anchor="ctr"/>
          <a:lstStyle/>
          <a:p>
            <a:pPr algn="ctr"/>
            <a:r>
              <a:rPr lang="zh-CN" altLang="en-US" sz="3600" dirty="0">
                <a:latin typeface="黑体" panose="02010609060101010101" pitchFamily="2" charset="-122"/>
                <a:ea typeface="黑体" panose="02010609060101010101" pitchFamily="2" charset="-122"/>
              </a:rPr>
              <a:t>普通理论课网上选课操作界面</a:t>
            </a:r>
            <a:r>
              <a:rPr lang="zh-CN" altLang="en-US" sz="2600" dirty="0">
                <a:latin typeface="黑体" panose="02010609060101010101" pitchFamily="2" charset="-122"/>
                <a:ea typeface="黑体" panose="02010609060101010101" pitchFamily="2" charset="-122"/>
              </a:rPr>
              <a:t>（</a:t>
            </a:r>
            <a:r>
              <a:rPr lang="en-US" altLang="zh-CN" sz="2600">
                <a:latin typeface="黑体" panose="02010609060101010101" pitchFamily="2" charset="-122"/>
                <a:ea typeface="黑体" panose="02010609060101010101" pitchFamily="2" charset="-122"/>
              </a:rPr>
              <a:t>1</a:t>
            </a:r>
            <a:r>
              <a:rPr lang="zh-CN" altLang="en-US" sz="2600" dirty="0">
                <a:latin typeface="黑体" panose="02010609060101010101" pitchFamily="2" charset="-122"/>
                <a:ea typeface="黑体" panose="02010609060101010101" pitchFamily="2" charset="-122"/>
              </a:rPr>
              <a:t>）</a:t>
            </a:r>
          </a:p>
        </p:txBody>
      </p:sp>
      <p:sp>
        <p:nvSpPr>
          <p:cNvPr id="9218"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pic>
        <p:nvPicPr>
          <p:cNvPr id="22530" name="Picture 2" descr="C:\Users\Administrator\AppData\Roaming\Tencent\Users\245671210\QQ\WinTemp\RichOle\V5}X`V]KMJ){@P@49_5N)_G.png"/>
          <p:cNvPicPr>
            <a:picLocks noChangeAspect="1" noChangeArrowheads="1"/>
          </p:cNvPicPr>
          <p:nvPr/>
        </p:nvPicPr>
        <p:blipFill>
          <a:blip r:embed="rId2"/>
          <a:srcRect/>
          <a:stretch>
            <a:fillRect/>
          </a:stretch>
        </p:blipFill>
        <p:spPr bwMode="auto">
          <a:xfrm>
            <a:off x="0" y="1142984"/>
            <a:ext cx="9139006" cy="41434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96257"/>
          <p:cNvSpPr>
            <a:spLocks noGrp="1"/>
          </p:cNvSpPr>
          <p:nvPr>
            <p:ph type="title"/>
          </p:nvPr>
        </p:nvSpPr>
        <p:spPr>
          <a:xfrm>
            <a:off x="2124075" y="260350"/>
            <a:ext cx="7313613" cy="563563"/>
          </a:xfrm>
        </p:spPr>
        <p:txBody>
          <a:bodyPr anchor="ctr"/>
          <a:lstStyle/>
          <a:p>
            <a:pPr algn="ctr"/>
            <a:r>
              <a:rPr lang="zh-CN" altLang="en-US" sz="3600" dirty="0">
                <a:latin typeface="黑体" panose="02010609060101010101" pitchFamily="2" charset="-122"/>
                <a:ea typeface="黑体" panose="02010609060101010101" pitchFamily="2" charset="-122"/>
              </a:rPr>
              <a:t>普通理论课网上选课操作界面</a:t>
            </a:r>
            <a:r>
              <a:rPr lang="zh-CN" altLang="en-US" sz="2800" dirty="0">
                <a:latin typeface="黑体" panose="02010609060101010101" pitchFamily="2" charset="-122"/>
                <a:ea typeface="黑体" panose="02010609060101010101" pitchFamily="2" charset="-122"/>
              </a:rPr>
              <a:t>（</a:t>
            </a:r>
            <a:r>
              <a:rPr lang="en-US" altLang="zh-CN" sz="2800">
                <a:latin typeface="黑体" panose="02010609060101010101" pitchFamily="2" charset="-122"/>
                <a:ea typeface="黑体" panose="02010609060101010101" pitchFamily="2" charset="-122"/>
              </a:rPr>
              <a:t>2</a:t>
            </a:r>
            <a:r>
              <a:rPr lang="zh-CN" altLang="en-US" sz="2800" dirty="0">
                <a:latin typeface="黑体" panose="02010609060101010101" pitchFamily="2" charset="-122"/>
                <a:ea typeface="黑体" panose="02010609060101010101" pitchFamily="2" charset="-122"/>
              </a:rPr>
              <a:t>）</a:t>
            </a:r>
            <a:endParaRPr lang="zh-CN" altLang="en-US" dirty="0">
              <a:latin typeface="黑体" panose="02010609060101010101" pitchFamily="2" charset="-122"/>
              <a:ea typeface="黑体" panose="02010609060101010101" pitchFamily="2" charset="-122"/>
            </a:endParaRPr>
          </a:p>
        </p:txBody>
      </p:sp>
      <p:sp>
        <p:nvSpPr>
          <p:cNvPr id="10243"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p>
        </p:txBody>
      </p:sp>
      <p:pic>
        <p:nvPicPr>
          <p:cNvPr id="6" name="Picture 1" descr="C:\Users\Administrator\AppData\Roaming\Tencent\Users\245671210\QQ\WinTemp\RichOle\NH{$$`[(T}V2J[VZ4L2%{AE.png"/>
          <p:cNvPicPr>
            <a:picLocks noChangeAspect="1" noChangeArrowheads="1"/>
          </p:cNvPicPr>
          <p:nvPr/>
        </p:nvPicPr>
        <p:blipFill>
          <a:blip r:embed="rId2"/>
          <a:srcRect/>
          <a:stretch>
            <a:fillRect/>
          </a:stretch>
        </p:blipFill>
        <p:spPr bwMode="auto">
          <a:xfrm>
            <a:off x="0" y="1285860"/>
            <a:ext cx="9144000" cy="2286016"/>
          </a:xfrm>
          <a:prstGeom prst="rect">
            <a:avLst/>
          </a:prstGeom>
          <a:noFill/>
        </p:spPr>
      </p:pic>
      <p:graphicFrame>
        <p:nvGraphicFramePr>
          <p:cNvPr id="9" name="对象 8"/>
          <p:cNvGraphicFramePr>
            <a:graphicFrameLocks noChangeAspect="1"/>
          </p:cNvGraphicFramePr>
          <p:nvPr/>
        </p:nvGraphicFramePr>
        <p:xfrm>
          <a:off x="5500694" y="4500570"/>
          <a:ext cx="3178238" cy="1123124"/>
        </p:xfrm>
        <a:graphic>
          <a:graphicData uri="http://schemas.openxmlformats.org/presentationml/2006/ole">
            <mc:AlternateContent xmlns:mc="http://schemas.openxmlformats.org/markup-compatibility/2006">
              <mc:Choice xmlns:v="urn:schemas-microsoft-com:vml" Requires="v">
                <p:oleObj name="包装程序外壳对象" showAsIcon="1" r:id="rId3" imgW="1419225" imgH="523875" progId="Package">
                  <p:embed/>
                </p:oleObj>
              </mc:Choice>
              <mc:Fallback>
                <p:oleObj name="包装程序外壳对象" showAsIcon="1" r:id="rId3" imgW="1419225" imgH="523875" progId="Package">
                  <p:embed/>
                  <p:pic>
                    <p:nvPicPr>
                      <p:cNvPr id="0" name="图片 2048"/>
                      <p:cNvPicPr>
                        <a:picLocks noChangeAspect="1"/>
                      </p:cNvPicPr>
                      <p:nvPr/>
                    </p:nvPicPr>
                    <p:blipFill>
                      <a:blip r:embed="rId4"/>
                      <a:stretch>
                        <a:fillRect/>
                      </a:stretch>
                    </p:blipFill>
                    <p:spPr>
                      <a:xfrm>
                        <a:off x="5500694" y="4500570"/>
                        <a:ext cx="3178238" cy="1123124"/>
                      </a:xfrm>
                      <a:prstGeom prst="rect">
                        <a:avLst/>
                      </a:prstGeom>
                      <a:noFill/>
                      <a:ln w="9525">
                        <a:noFill/>
                      </a:ln>
                    </p:spPr>
                  </p:pic>
                </p:oleObj>
              </mc:Fallback>
            </mc:AlternateContent>
          </a:graphicData>
        </a:graphic>
      </p:graphicFrame>
      <p:sp>
        <p:nvSpPr>
          <p:cNvPr id="8" name="右箭头 7"/>
          <p:cNvSpPr/>
          <p:nvPr/>
        </p:nvSpPr>
        <p:spPr>
          <a:xfrm>
            <a:off x="5214942" y="4929198"/>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98962" y="4824723"/>
            <a:ext cx="4515980" cy="461665"/>
          </a:xfrm>
          <a:prstGeom prst="rect">
            <a:avLst/>
          </a:prstGeom>
          <a:noFill/>
        </p:spPr>
        <p:txBody>
          <a:bodyPr wrap="none" rtlCol="0">
            <a:spAutoFit/>
          </a:bodyPr>
          <a:lstStyle/>
          <a:p>
            <a:r>
              <a:rPr lang="zh-CN" altLang="en-US" sz="2400" b="1" dirty="0"/>
              <a:t>非放映模式下双击观看操作视频</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06497"/>
          <p:cNvSpPr>
            <a:spLocks noGrp="1"/>
          </p:cNvSpPr>
          <p:nvPr>
            <p:ph type="title"/>
          </p:nvPr>
        </p:nvSpPr>
        <p:spPr>
          <a:xfrm>
            <a:off x="1835150" y="333375"/>
            <a:ext cx="6913563" cy="563563"/>
          </a:xfrm>
        </p:spPr>
        <p:txBody>
          <a:bodyPr anchor="ctr"/>
          <a:lstStyle/>
          <a:p>
            <a:pPr algn="ctr"/>
            <a:r>
              <a:rPr lang="en-US" altLang="zh-CN" sz="3600" dirty="0">
                <a:latin typeface="黑体" panose="02010609060101010101" pitchFamily="2" charset="-122"/>
                <a:ea typeface="黑体" panose="02010609060101010101" pitchFamily="2" charset="-122"/>
              </a:rPr>
              <a:t>3.</a:t>
            </a:r>
            <a:r>
              <a:rPr lang="zh-CN" altLang="en-US" sz="3600" dirty="0">
                <a:latin typeface="黑体" panose="02010609060101010101" pitchFamily="2" charset="-122"/>
                <a:ea typeface="黑体" panose="02010609060101010101" pitchFamily="2" charset="-122"/>
              </a:rPr>
              <a:t>跨专业选课网上选课操作流程</a:t>
            </a:r>
            <a:endParaRPr lang="en-US" altLang="zh-CN" sz="3600" dirty="0">
              <a:latin typeface="黑体" panose="02010609060101010101" pitchFamily="2" charset="-122"/>
              <a:ea typeface="黑体" panose="02010609060101010101" pitchFamily="2" charset="-122"/>
            </a:endParaRPr>
          </a:p>
        </p:txBody>
      </p:sp>
      <p:sp>
        <p:nvSpPr>
          <p:cNvPr id="17410" name="文本占位符 106498"/>
          <p:cNvSpPr>
            <a:spLocks noGrp="1"/>
          </p:cNvSpPr>
          <p:nvPr>
            <p:ph idx="1"/>
          </p:nvPr>
        </p:nvSpPr>
        <p:spPr>
          <a:xfrm>
            <a:off x="0" y="1214422"/>
            <a:ext cx="9144000" cy="5143536"/>
          </a:xfrm>
        </p:spPr>
        <p:txBody>
          <a:bodyPr anchor="t"/>
          <a:lstStyle/>
          <a:p>
            <a:pPr marL="0" indent="0">
              <a:lnSpc>
                <a:spcPct val="80000"/>
              </a:lnSpc>
            </a:pPr>
            <a:r>
              <a:rPr lang="zh-CN" altLang="en-US" dirty="0">
                <a:solidFill>
                  <a:schemeClr val="accent1"/>
                </a:solidFill>
                <a:latin typeface="黑体" panose="02010609060101010101" pitchFamily="2" charset="-122"/>
                <a:ea typeface="黑体" panose="02010609060101010101" pitchFamily="2" charset="-122"/>
              </a:rPr>
              <a:t>跨专业选课的操作步骤</a:t>
            </a:r>
            <a:r>
              <a:rPr lang="zh-CN" altLang="en-US" sz="1400" dirty="0">
                <a:ea typeface="宋体" panose="02010600030101010101" pitchFamily="2" charset="-122"/>
              </a:rPr>
              <a:t>            </a:t>
            </a:r>
          </a:p>
          <a:p>
            <a:pPr marL="0" indent="0" algn="just">
              <a:lnSpc>
                <a:spcPct val="150000"/>
              </a:lnSpc>
              <a:spcBef>
                <a:spcPct val="0"/>
              </a:spcBef>
              <a:buNone/>
            </a:pPr>
            <a:r>
              <a:rPr lang="zh-CN" altLang="en-US" sz="1600" dirty="0">
                <a:ea typeface="宋体" panose="02010600030101010101" pitchFamily="2" charset="-122"/>
              </a:rPr>
              <a:t>         </a:t>
            </a:r>
            <a:r>
              <a:rPr lang="zh-CN" altLang="en-US" sz="1600" dirty="0">
                <a:solidFill>
                  <a:srgbClr val="000000"/>
                </a:solidFill>
                <a:latin typeface="宋体" panose="02010600030101010101" pitchFamily="2" charset="-122"/>
                <a:ea typeface="宋体" panose="02010600030101010101" pitchFamily="2" charset="-122"/>
              </a:rPr>
              <a:t>对于培养方案里的课程有修改，或者重修课程有变化而不能在</a:t>
            </a:r>
            <a:r>
              <a:rPr lang="en-US" altLang="zh-CN" sz="1600" dirty="0">
                <a:solidFill>
                  <a:srgbClr val="000000"/>
                </a:solidFill>
                <a:latin typeface="宋体" panose="02010600030101010101" pitchFamily="2" charset="-122"/>
                <a:ea typeface="宋体" panose="02010600030101010101" pitchFamily="2" charset="-122"/>
              </a:rPr>
              <a:t>【</a:t>
            </a:r>
            <a:r>
              <a:rPr lang="zh-CN" altLang="en-US" sz="1600" dirty="0">
                <a:solidFill>
                  <a:srgbClr val="000000"/>
                </a:solidFill>
                <a:latin typeface="宋体" panose="02010600030101010101" pitchFamily="2" charset="-122"/>
                <a:ea typeface="宋体" panose="02010600030101010101" pitchFamily="2" charset="-122"/>
              </a:rPr>
              <a:t>重修选课</a:t>
            </a:r>
            <a:r>
              <a:rPr lang="en-US" altLang="zh-CN" sz="1600" dirty="0">
                <a:solidFill>
                  <a:srgbClr val="000000"/>
                </a:solidFill>
                <a:latin typeface="宋体" panose="02010600030101010101" pitchFamily="2" charset="-122"/>
                <a:ea typeface="宋体" panose="02010600030101010101" pitchFamily="2" charset="-122"/>
              </a:rPr>
              <a:t>】</a:t>
            </a:r>
            <a:r>
              <a:rPr lang="zh-CN" altLang="en-US" sz="1600" dirty="0">
                <a:solidFill>
                  <a:srgbClr val="000000"/>
                </a:solidFill>
                <a:latin typeface="宋体" panose="02010600030101010101" pitchFamily="2" charset="-122"/>
                <a:ea typeface="宋体" panose="02010600030101010101" pitchFamily="2" charset="-122"/>
              </a:rPr>
              <a:t>功能里查到重修课程的学生，可以通过跨专业选课选修其它专业或年级的课程。（此功能在大三和大四学生第一轮选课时对所有课程都放开，之后只能在此功能下选专业选修、限选等可选可退的课程）</a:t>
            </a: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1</a:t>
            </a:r>
            <a:r>
              <a:rPr lang="zh-CN" altLang="en-US" sz="2000" dirty="0">
                <a:solidFill>
                  <a:srgbClr val="0000FF"/>
                </a:solidFill>
                <a:latin typeface="黑体" panose="02010609060101010101" pitchFamily="2" charset="-122"/>
                <a:ea typeface="黑体" panose="02010609060101010101" pitchFamily="2" charset="-122"/>
              </a:rPr>
              <a:t>）网上选课</a:t>
            </a: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2</a:t>
            </a:r>
            <a:r>
              <a:rPr lang="zh-CN" altLang="en-US" sz="2000" dirty="0">
                <a:solidFill>
                  <a:srgbClr val="0000FF"/>
                </a:solidFill>
                <a:latin typeface="黑体" panose="02010609060101010101" pitchFamily="2" charset="-122"/>
                <a:ea typeface="黑体" panose="02010609060101010101" pitchFamily="2" charset="-122"/>
              </a:rPr>
              <a:t>）选普通理论课</a:t>
            </a: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3</a:t>
            </a:r>
            <a:r>
              <a:rPr lang="zh-CN" altLang="en-US" sz="2000" dirty="0">
                <a:solidFill>
                  <a:srgbClr val="0000FF"/>
                </a:solidFill>
                <a:latin typeface="黑体" panose="02010609060101010101" pitchFamily="2" charset="-122"/>
                <a:ea typeface="黑体" panose="02010609060101010101" pitchFamily="2" charset="-122"/>
              </a:rPr>
              <a:t>）点击“跨专业选课”，并在弹出窗口中选择</a:t>
            </a:r>
            <a:r>
              <a:rPr lang="en-US" altLang="zh-CN" sz="2000" dirty="0">
                <a:solidFill>
                  <a:srgbClr val="0000FF"/>
                </a:solidFill>
                <a:latin typeface="黑体" panose="02010609060101010101" pitchFamily="2" charset="-122"/>
                <a:ea typeface="黑体" panose="02010609060101010101" pitchFamily="2" charset="-122"/>
              </a:rPr>
              <a:t>【</a:t>
            </a:r>
            <a:r>
              <a:rPr lang="zh-CN" altLang="en-US" sz="2000" dirty="0">
                <a:solidFill>
                  <a:srgbClr val="0000FF"/>
                </a:solidFill>
                <a:latin typeface="黑体" panose="02010609060101010101" pitchFamily="2" charset="-122"/>
                <a:ea typeface="黑体" panose="02010609060101010101" pitchFamily="2" charset="-122"/>
              </a:rPr>
              <a:t>按条件查询</a:t>
            </a:r>
            <a:r>
              <a:rPr lang="en-US" altLang="zh-CN" sz="2000" dirty="0">
                <a:solidFill>
                  <a:srgbClr val="0000FF"/>
                </a:solidFill>
                <a:latin typeface="黑体" panose="02010609060101010101" pitchFamily="2" charset="-122"/>
                <a:ea typeface="黑体" panose="02010609060101010101" pitchFamily="2" charset="-122"/>
              </a:rPr>
              <a:t>】</a:t>
            </a:r>
            <a:r>
              <a:rPr lang="zh-CN" altLang="en-US" sz="2000" dirty="0">
                <a:solidFill>
                  <a:srgbClr val="0000FF"/>
                </a:solidFill>
                <a:latin typeface="黑体" panose="02010609060101010101" pitchFamily="2" charset="-122"/>
                <a:ea typeface="黑体" panose="02010609060101010101" pitchFamily="2" charset="-122"/>
              </a:rPr>
              <a:t>，查询条件里输入课程名称或课程代码进行查询。</a:t>
            </a: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4</a:t>
            </a:r>
            <a:r>
              <a:rPr lang="zh-CN" altLang="en-US" sz="2000" dirty="0">
                <a:solidFill>
                  <a:srgbClr val="0000FF"/>
                </a:solidFill>
                <a:latin typeface="黑体" panose="02010609060101010101" pitchFamily="2" charset="-122"/>
                <a:ea typeface="黑体" panose="02010609060101010101" pitchFamily="2" charset="-122"/>
              </a:rPr>
              <a:t>）查询出课程后按普通理论课的选课步骤完成选课</a:t>
            </a:r>
          </a:p>
          <a:p>
            <a:pPr marL="0" indent="0" algn="just">
              <a:lnSpc>
                <a:spcPct val="150000"/>
              </a:lnSpc>
              <a:spcBef>
                <a:spcPct val="0"/>
              </a:spcBef>
              <a:buNone/>
            </a:pPr>
            <a:r>
              <a:rPr lang="zh-CN" altLang="en-US" sz="2000" dirty="0">
                <a:latin typeface="宋体" panose="02010600030101010101" pitchFamily="2" charset="-122"/>
                <a:ea typeface="宋体" panose="02010600030101010101" pitchFamily="2" charset="-122"/>
              </a:rPr>
              <a:t>   </a:t>
            </a:r>
            <a:r>
              <a:rPr lang="zh-CN" altLang="en-US" sz="2000" dirty="0">
                <a:solidFill>
                  <a:srgbClr val="FF3300"/>
                </a:solidFill>
                <a:latin typeface="黑体" panose="02010609060101010101" pitchFamily="2" charset="-122"/>
                <a:ea typeface="黑体" panose="02010609060101010101" pitchFamily="2" charset="-122"/>
              </a:rPr>
              <a:t>注意</a:t>
            </a:r>
            <a:r>
              <a:rPr lang="zh-CN" altLang="en-US" sz="2000" dirty="0">
                <a:solidFill>
                  <a:srgbClr val="FF3300"/>
                </a:solidFill>
                <a:latin typeface="宋体" panose="02010600030101010101" pitchFamily="2" charset="-122"/>
                <a:ea typeface="宋体" panose="02010600030101010101" pitchFamily="2" charset="-122"/>
              </a:rPr>
              <a:t>：</a:t>
            </a:r>
            <a:r>
              <a:rPr lang="zh-CN" altLang="en-US" sz="1800" dirty="0"/>
              <a:t>在手机和</a:t>
            </a:r>
            <a:r>
              <a:rPr lang="en-US" altLang="zh-CN" sz="1800" dirty="0"/>
              <a:t>PC</a:t>
            </a:r>
            <a:r>
              <a:rPr lang="zh-CN" altLang="en-US" sz="1800" dirty="0"/>
              <a:t>端进行跨专业选课需要选择合适的浏览器，部分浏览器会拦截跳转的页面使得选课不成功。操作时若发现浏览器提示弹窗被拦截可以手动取消拦截，页面就会正常跳转。</a:t>
            </a:r>
          </a:p>
          <a:p>
            <a:pPr marL="0" indent="0" algn="just">
              <a:lnSpc>
                <a:spcPct val="150000"/>
              </a:lnSpc>
              <a:spcBef>
                <a:spcPct val="0"/>
              </a:spcBef>
              <a:buNone/>
            </a:pPr>
            <a:endParaRPr lang="zh-CN" altLang="en-US" sz="1800" dirty="0"/>
          </a:p>
          <a:p>
            <a:pPr marL="0" indent="0" algn="just">
              <a:lnSpc>
                <a:spcPct val="150000"/>
              </a:lnSpc>
              <a:spcBef>
                <a:spcPct val="0"/>
              </a:spcBef>
              <a:buNone/>
            </a:pPr>
            <a:endParaRPr lang="zh-CN" altLang="en-US" sz="1800" dirty="0">
              <a:solidFill>
                <a:srgbClr val="73471B"/>
              </a:solidFill>
              <a:latin typeface="宋体" panose="02010600030101010101" pitchFamily="2" charset="-122"/>
              <a:ea typeface="宋体" panose="02010600030101010101" pitchFamily="2" charset="-122"/>
            </a:endParaRPr>
          </a:p>
        </p:txBody>
      </p:sp>
      <p:sp>
        <p:nvSpPr>
          <p:cNvPr id="17411"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dirty="0">
                <a:solidFill>
                  <a:schemeClr val="bg1"/>
                </a:solidFill>
              </a:rPr>
              <a:t>Company Logo</a:t>
            </a:r>
          </a:p>
        </p:txBody>
      </p:sp>
      <p:pic>
        <p:nvPicPr>
          <p:cNvPr id="29697" name="Picture 1" descr="C:\Users\Administrator\AppData\Roaming\Tencent\Users\245671210\QQ\WinTemp\RichOle\G{H4A_AB{4S$JR1B@C@J260.png"/>
          <p:cNvPicPr>
            <a:picLocks noChangeAspect="1" noChangeArrowheads="1"/>
          </p:cNvPicPr>
          <p:nvPr/>
        </p:nvPicPr>
        <p:blipFill>
          <a:blip r:embed="rId2"/>
          <a:srcRect/>
          <a:stretch>
            <a:fillRect/>
          </a:stretch>
        </p:blipFill>
        <p:spPr bwMode="auto">
          <a:xfrm>
            <a:off x="2000232" y="5857892"/>
            <a:ext cx="2266950" cy="781050"/>
          </a:xfrm>
          <a:prstGeom prst="rect">
            <a:avLst/>
          </a:prstGeom>
          <a:noFill/>
        </p:spPr>
      </p:pic>
    </p:spTree>
  </p:cSld>
  <p:clrMapOvr>
    <a:masterClrMapping/>
  </p:clrMapOvr>
</p:sld>
</file>

<file path=ppt/theme/theme1.xml><?xml version="1.0" encoding="utf-8"?>
<a:theme xmlns:a="http://schemas.openxmlformats.org/drawingml/2006/main" name="032TGp_edu_biz_br_v3">
  <a:themeElements>
    <a:clrScheme name="">
      <a:dk1>
        <a:srgbClr val="4D4D4D"/>
      </a:dk1>
      <a:lt1>
        <a:srgbClr val="FFFFFF"/>
      </a:lt1>
      <a:dk2>
        <a:srgbClr val="FFFFFF"/>
      </a:dk2>
      <a:lt2>
        <a:srgbClr val="B2B2B2"/>
      </a:lt2>
      <a:accent1>
        <a:srgbClr val="954E1D"/>
      </a:accent1>
      <a:accent2>
        <a:srgbClr val="CD6313"/>
      </a:accent2>
      <a:accent3>
        <a:srgbClr val="FFFFFF"/>
      </a:accent3>
      <a:accent4>
        <a:srgbClr val="414141"/>
      </a:accent4>
      <a:accent5>
        <a:srgbClr val="C9B3AA"/>
      </a:accent5>
      <a:accent6>
        <a:srgbClr val="B85810"/>
      </a:accent6>
      <a:hlink>
        <a:srgbClr val="D79757"/>
      </a:hlink>
      <a:folHlink>
        <a:srgbClr val="467327"/>
      </a:folHlink>
    </a:clrScheme>
    <a:fontScheme na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333300"/>
        </a:dk1>
        <a:lt1>
          <a:srgbClr val="FFFFFF"/>
        </a:lt1>
        <a:dk2>
          <a:srgbClr val="FFFFE7"/>
        </a:dk2>
        <a:lt2>
          <a:srgbClr val="B2B2B2"/>
        </a:lt2>
        <a:accent1>
          <a:srgbClr val="398FBF"/>
        </a:accent1>
        <a:accent2>
          <a:srgbClr val="669900"/>
        </a:accent2>
        <a:accent3>
          <a:srgbClr val="FFFFFF"/>
        </a:accent3>
        <a:accent4>
          <a:srgbClr val="2A2A00"/>
        </a:accent4>
        <a:accent5>
          <a:srgbClr val="AEC6DB"/>
        </a:accent5>
        <a:accent6>
          <a:srgbClr val="5B8900"/>
        </a:accent6>
        <a:hlink>
          <a:srgbClr val="E4CC64"/>
        </a:hlink>
        <a:folHlink>
          <a:srgbClr val="806AD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76A844"/>
        </a:accent1>
        <a:accent2>
          <a:srgbClr val="336699"/>
        </a:accent2>
        <a:accent3>
          <a:srgbClr val="FFFFFF"/>
        </a:accent3>
        <a:accent4>
          <a:srgbClr val="000000"/>
        </a:accent4>
        <a:accent5>
          <a:srgbClr val="BDD0B0"/>
        </a:accent5>
        <a:accent6>
          <a:srgbClr val="2D5B89"/>
        </a:accent6>
        <a:hlink>
          <a:srgbClr val="BAC73B"/>
        </a:hlink>
        <a:folHlink>
          <a:srgbClr val="D5621B"/>
        </a:folHlink>
      </a:clrScheme>
      <a:clrMap bg1="lt1" tx1="dk1" bg2="lt2" tx2="dk2" accent1="accent1" accent2="accent2" accent3="accent3" accent4="accent4" accent5="accent5" accent6="accent6" hlink="hlink" folHlink="folHlink"/>
    </a:extraClrScheme>
    <a:extraClrScheme>
      <a:clrScheme name="">
        <a:dk1>
          <a:srgbClr val="4D4D4D"/>
        </a:dk1>
        <a:lt1>
          <a:srgbClr val="FFFFFF"/>
        </a:lt1>
        <a:dk2>
          <a:srgbClr val="FFFFFF"/>
        </a:dk2>
        <a:lt2>
          <a:srgbClr val="B2B2B2"/>
        </a:lt2>
        <a:accent1>
          <a:srgbClr val="954E1D"/>
        </a:accent1>
        <a:accent2>
          <a:srgbClr val="CD6313"/>
        </a:accent2>
        <a:accent3>
          <a:srgbClr val="FFFFFF"/>
        </a:accent3>
        <a:accent4>
          <a:srgbClr val="414141"/>
        </a:accent4>
        <a:accent5>
          <a:srgbClr val="C9B3AA"/>
        </a:accent5>
        <a:accent6>
          <a:srgbClr val="B85810"/>
        </a:accent6>
        <a:hlink>
          <a:srgbClr val="D79757"/>
        </a:hlink>
        <a:folHlink>
          <a:srgbClr val="4673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032TGp_edu_biz_br_v3</Template>
  <TotalTime>1</TotalTime>
  <Words>1560</Words>
  <Application>Microsoft Office PowerPoint</Application>
  <PresentationFormat>全屏显示(4:3)</PresentationFormat>
  <Paragraphs>123</Paragraphs>
  <Slides>21</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9" baseType="lpstr">
      <vt:lpstr>黑体</vt:lpstr>
      <vt:lpstr>华文隶书</vt:lpstr>
      <vt:lpstr>宋体</vt:lpstr>
      <vt:lpstr>Arial</vt:lpstr>
      <vt:lpstr>Verdana</vt:lpstr>
      <vt:lpstr>Wingdings</vt:lpstr>
      <vt:lpstr>032TGp_edu_biz_br_v3</vt:lpstr>
      <vt:lpstr>包装程序外壳对象</vt:lpstr>
      <vt:lpstr>杭州电子科技大学信息工程学院 学生网上选课指南</vt:lpstr>
      <vt:lpstr>PowerPoint 演示文稿</vt:lpstr>
      <vt:lpstr>学生网上选课操作流程</vt:lpstr>
      <vt:lpstr>1.进入网上选课系统操作流程</vt:lpstr>
      <vt:lpstr>进入网上选课系统操作界面</vt:lpstr>
      <vt:lpstr>2.普通理论课网上选课操作流程</vt:lpstr>
      <vt:lpstr>普通理论课网上选课操作界面（1）</vt:lpstr>
      <vt:lpstr>普通理论课网上选课操作界面（2）</vt:lpstr>
      <vt:lpstr>3.跨专业选课网上选课操作流程</vt:lpstr>
      <vt:lpstr>跨专业选课网上选课操作界面</vt:lpstr>
      <vt:lpstr>4.体育课网上选课操作流程</vt:lpstr>
      <vt:lpstr>体育课网上选课操作界面</vt:lpstr>
      <vt:lpstr>5.重修课程网上选课操作流程</vt:lpstr>
      <vt:lpstr>重修课网上选课操作界面</vt:lpstr>
      <vt:lpstr>6.全校性公选课网上选课操作流程</vt:lpstr>
      <vt:lpstr>全校性公选课网上选课操作界面</vt:lpstr>
      <vt:lpstr>全校性公选课网上选课操作界面</vt:lpstr>
      <vt:lpstr>7、学生网上选课退选操作流程</vt:lpstr>
      <vt:lpstr>8、学生网上选课查询操作流程</vt:lpstr>
      <vt:lpstr>选课前必读</vt:lpstr>
      <vt:lpstr>PowerPoint 演示文稿</vt:lpstr>
    </vt:vector>
  </TitlesOfParts>
  <Company>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杭州电子科技大学学生网上选课指南</dc:title>
  <dc:creator>jwc</dc:creator>
  <cp:lastModifiedBy>志华 钱</cp:lastModifiedBy>
  <cp:revision>164</cp:revision>
  <dcterms:created xsi:type="dcterms:W3CDTF">2008-07-09T01:25:00Z</dcterms:created>
  <dcterms:modified xsi:type="dcterms:W3CDTF">2025-09-05T02:00:43Z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